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ags/tag4.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698" r:id="rId4"/>
    <p:sldMasterId id="2147483711" r:id="rId5"/>
  </p:sldMasterIdLst>
  <p:notesMasterIdLst>
    <p:notesMasterId r:id="rId34"/>
  </p:notesMasterIdLst>
  <p:handoutMasterIdLst>
    <p:handoutMasterId r:id="rId35"/>
  </p:handoutMasterIdLst>
  <p:sldIdLst>
    <p:sldId id="742" r:id="rId6"/>
    <p:sldId id="761" r:id="rId7"/>
    <p:sldId id="781" r:id="rId8"/>
    <p:sldId id="745" r:id="rId9"/>
    <p:sldId id="746" r:id="rId10"/>
    <p:sldId id="747" r:id="rId11"/>
    <p:sldId id="785" r:id="rId12"/>
    <p:sldId id="786" r:id="rId13"/>
    <p:sldId id="787" r:id="rId14"/>
    <p:sldId id="788" r:id="rId15"/>
    <p:sldId id="789" r:id="rId16"/>
    <p:sldId id="790" r:id="rId17"/>
    <p:sldId id="791" r:id="rId18"/>
    <p:sldId id="770" r:id="rId19"/>
    <p:sldId id="756" r:id="rId20"/>
    <p:sldId id="782" r:id="rId21"/>
    <p:sldId id="792" r:id="rId22"/>
    <p:sldId id="783" r:id="rId23"/>
    <p:sldId id="784" r:id="rId24"/>
    <p:sldId id="777" r:id="rId25"/>
    <p:sldId id="794" r:id="rId26"/>
    <p:sldId id="795" r:id="rId27"/>
    <p:sldId id="796" r:id="rId28"/>
    <p:sldId id="797" r:id="rId29"/>
    <p:sldId id="798" r:id="rId30"/>
    <p:sldId id="800" r:id="rId31"/>
    <p:sldId id="759" r:id="rId32"/>
    <p:sldId id="760" r:id="rId33"/>
  </p:sldIdLst>
  <p:sldSz cx="9144000" cy="6858000" type="screen4x3"/>
  <p:notesSz cx="7010400" cy="9296400"/>
  <p:custDataLst>
    <p:tags r:id="rId36"/>
  </p:custDataLst>
  <p:defaultTextStyle>
    <a:defPPr>
      <a:defRPr lang="en-US"/>
    </a:defPPr>
    <a:lvl1pPr algn="l" rtl="0" fontAlgn="base">
      <a:spcBef>
        <a:spcPct val="0"/>
      </a:spcBef>
      <a:spcAft>
        <a:spcPct val="0"/>
      </a:spcAft>
      <a:defRPr sz="1600" b="1" kern="1200">
        <a:solidFill>
          <a:srgbClr val="000066"/>
        </a:solidFill>
        <a:latin typeface="Arial" charset="0"/>
        <a:ea typeface="+mn-ea"/>
        <a:cs typeface="+mn-cs"/>
      </a:defRPr>
    </a:lvl1pPr>
    <a:lvl2pPr marL="457200" algn="l" rtl="0" fontAlgn="base">
      <a:spcBef>
        <a:spcPct val="0"/>
      </a:spcBef>
      <a:spcAft>
        <a:spcPct val="0"/>
      </a:spcAft>
      <a:defRPr sz="1600" b="1" kern="1200">
        <a:solidFill>
          <a:srgbClr val="000066"/>
        </a:solidFill>
        <a:latin typeface="Arial" charset="0"/>
        <a:ea typeface="+mn-ea"/>
        <a:cs typeface="+mn-cs"/>
      </a:defRPr>
    </a:lvl2pPr>
    <a:lvl3pPr marL="914400" algn="l" rtl="0" fontAlgn="base">
      <a:spcBef>
        <a:spcPct val="0"/>
      </a:spcBef>
      <a:spcAft>
        <a:spcPct val="0"/>
      </a:spcAft>
      <a:defRPr sz="1600" b="1" kern="1200">
        <a:solidFill>
          <a:srgbClr val="000066"/>
        </a:solidFill>
        <a:latin typeface="Arial" charset="0"/>
        <a:ea typeface="+mn-ea"/>
        <a:cs typeface="+mn-cs"/>
      </a:defRPr>
    </a:lvl3pPr>
    <a:lvl4pPr marL="1371600" algn="l" rtl="0" fontAlgn="base">
      <a:spcBef>
        <a:spcPct val="0"/>
      </a:spcBef>
      <a:spcAft>
        <a:spcPct val="0"/>
      </a:spcAft>
      <a:defRPr sz="1600" b="1" kern="1200">
        <a:solidFill>
          <a:srgbClr val="000066"/>
        </a:solidFill>
        <a:latin typeface="Arial" charset="0"/>
        <a:ea typeface="+mn-ea"/>
        <a:cs typeface="+mn-cs"/>
      </a:defRPr>
    </a:lvl4pPr>
    <a:lvl5pPr marL="1828800" algn="l" rtl="0" fontAlgn="base">
      <a:spcBef>
        <a:spcPct val="0"/>
      </a:spcBef>
      <a:spcAft>
        <a:spcPct val="0"/>
      </a:spcAft>
      <a:defRPr sz="1600" b="1" kern="1200">
        <a:solidFill>
          <a:srgbClr val="000066"/>
        </a:solidFill>
        <a:latin typeface="Arial" charset="0"/>
        <a:ea typeface="+mn-ea"/>
        <a:cs typeface="+mn-cs"/>
      </a:defRPr>
    </a:lvl5pPr>
    <a:lvl6pPr marL="2286000" algn="l" defTabSz="914400" rtl="0" eaLnBrk="1" latinLnBrk="0" hangingPunct="1">
      <a:defRPr sz="1600" b="1" kern="1200">
        <a:solidFill>
          <a:srgbClr val="000066"/>
        </a:solidFill>
        <a:latin typeface="Arial" charset="0"/>
        <a:ea typeface="+mn-ea"/>
        <a:cs typeface="+mn-cs"/>
      </a:defRPr>
    </a:lvl6pPr>
    <a:lvl7pPr marL="2743200" algn="l" defTabSz="914400" rtl="0" eaLnBrk="1" latinLnBrk="0" hangingPunct="1">
      <a:defRPr sz="1600" b="1" kern="1200">
        <a:solidFill>
          <a:srgbClr val="000066"/>
        </a:solidFill>
        <a:latin typeface="Arial" charset="0"/>
        <a:ea typeface="+mn-ea"/>
        <a:cs typeface="+mn-cs"/>
      </a:defRPr>
    </a:lvl7pPr>
    <a:lvl8pPr marL="3200400" algn="l" defTabSz="914400" rtl="0" eaLnBrk="1" latinLnBrk="0" hangingPunct="1">
      <a:defRPr sz="1600" b="1" kern="1200">
        <a:solidFill>
          <a:srgbClr val="000066"/>
        </a:solidFill>
        <a:latin typeface="Arial" charset="0"/>
        <a:ea typeface="+mn-ea"/>
        <a:cs typeface="+mn-cs"/>
      </a:defRPr>
    </a:lvl8pPr>
    <a:lvl9pPr marL="3657600" algn="l" defTabSz="914400" rtl="0" eaLnBrk="1" latinLnBrk="0" hangingPunct="1">
      <a:defRPr sz="1600" b="1"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297">
          <p15:clr>
            <a:srgbClr val="A4A3A4"/>
          </p15:clr>
        </p15:guide>
        <p15:guide id="2" pos="5607">
          <p15:clr>
            <a:srgbClr val="A4A3A4"/>
          </p15:clr>
        </p15:guide>
        <p15:guide id="3" orient="horz" pos="479">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9FA"/>
    <a:srgbClr val="DAEDEF"/>
    <a:srgbClr val="99CC00"/>
    <a:srgbClr val="0099FF"/>
    <a:srgbClr val="FFFF99"/>
    <a:srgbClr val="0066CC"/>
    <a:srgbClr val="0079A4"/>
    <a:srgbClr val="0099CC"/>
    <a:srgbClr val="33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3910" autoAdjust="0"/>
  </p:normalViewPr>
  <p:slideViewPr>
    <p:cSldViewPr snapToGrid="0" snapToObjects="1">
      <p:cViewPr varScale="1">
        <p:scale>
          <a:sx n="103" d="100"/>
          <a:sy n="103" d="100"/>
        </p:scale>
        <p:origin x="2244" y="96"/>
      </p:cViewPr>
      <p:guideLst>
        <p:guide orient="horz" pos="297"/>
        <p:guide pos="5607"/>
        <p:guide orient="horz" pos="4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2" d="100"/>
          <a:sy n="52" d="100"/>
        </p:scale>
        <p:origin x="2656" y="68"/>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570477247502775E-2"/>
          <c:y val="8.615384615384615E-2"/>
          <c:w val="0.90677025527192012"/>
          <c:h val="0.83076923076923082"/>
        </c:manualLayout>
      </c:layout>
      <c:scatterChart>
        <c:scatterStyle val="lineMarker"/>
        <c:varyColors val="0"/>
        <c:ser>
          <c:idx val="0"/>
          <c:order val="0"/>
          <c:tx>
            <c:strRef>
              <c:f>Sheet1!$A$2</c:f>
              <c:strCache>
                <c:ptCount val="1"/>
              </c:strCache>
            </c:strRef>
          </c:tx>
          <c:spPr>
            <a:ln w="38100">
              <a:solidFill>
                <a:srgbClr val="2D2D8A"/>
              </a:solidFill>
              <a:prstDash val="solid"/>
            </a:ln>
          </c:spPr>
          <c:marker>
            <c:symbol val="none"/>
          </c:marker>
          <c:xVal>
            <c:numRef>
              <c:f>Sheet1!$B$1:$AG$1</c:f>
              <c:numCache>
                <c:formatCode>General</c:formatCode>
                <c:ptCount val="32"/>
                <c:pt idx="0">
                  <c:v>17287.000000001965</c:v>
                </c:pt>
                <c:pt idx="1">
                  <c:v>17318.000000001968</c:v>
                </c:pt>
                <c:pt idx="2">
                  <c:v>17348.000000001972</c:v>
                </c:pt>
                <c:pt idx="3">
                  <c:v>17379.000000001975</c:v>
                </c:pt>
                <c:pt idx="4">
                  <c:v>17410.000000001979</c:v>
                </c:pt>
                <c:pt idx="5">
                  <c:v>17440.000000001983</c:v>
                </c:pt>
                <c:pt idx="6">
                  <c:v>17471.000000001986</c:v>
                </c:pt>
                <c:pt idx="7">
                  <c:v>17501.00000000199</c:v>
                </c:pt>
                <c:pt idx="8">
                  <c:v>17532.000000001994</c:v>
                </c:pt>
                <c:pt idx="9">
                  <c:v>17563.000000001997</c:v>
                </c:pt>
                <c:pt idx="10">
                  <c:v>17591.000000002001</c:v>
                </c:pt>
                <c:pt idx="11">
                  <c:v>17622.000000002005</c:v>
                </c:pt>
                <c:pt idx="12">
                  <c:v>17652.000000002008</c:v>
                </c:pt>
                <c:pt idx="13">
                  <c:v>17683.000000002012</c:v>
                </c:pt>
                <c:pt idx="14">
                  <c:v>17713.000000002015</c:v>
                </c:pt>
                <c:pt idx="15">
                  <c:v>17744.000000002015</c:v>
                </c:pt>
                <c:pt idx="16">
                  <c:v>17775.000000002019</c:v>
                </c:pt>
                <c:pt idx="17">
                  <c:v>17805.000000002023</c:v>
                </c:pt>
                <c:pt idx="18">
                  <c:v>17836.000000002026</c:v>
                </c:pt>
                <c:pt idx="19">
                  <c:v>17866.00000000203</c:v>
                </c:pt>
                <c:pt idx="20">
                  <c:v>17897.000000002034</c:v>
                </c:pt>
                <c:pt idx="21">
                  <c:v>17928.000000002037</c:v>
                </c:pt>
                <c:pt idx="22">
                  <c:v>17956.000000002041</c:v>
                </c:pt>
                <c:pt idx="23">
                  <c:v>17987.000000002045</c:v>
                </c:pt>
                <c:pt idx="24">
                  <c:v>18017.000000002048</c:v>
                </c:pt>
                <c:pt idx="25">
                  <c:v>18048.000000002052</c:v>
                </c:pt>
                <c:pt idx="26">
                  <c:v>18079.000000002055</c:v>
                </c:pt>
                <c:pt idx="27">
                  <c:v>18110.000000002059</c:v>
                </c:pt>
                <c:pt idx="28">
                  <c:v>18140.000000002063</c:v>
                </c:pt>
                <c:pt idx="29">
                  <c:v>18170.000000002066</c:v>
                </c:pt>
                <c:pt idx="30">
                  <c:v>18201.00000000207</c:v>
                </c:pt>
              </c:numCache>
            </c:numRef>
          </c:xVal>
          <c:yVal>
            <c:numRef>
              <c:f>Sheet1!$B$2:$AG$2</c:f>
              <c:numCache>
                <c:formatCode>General</c:formatCode>
                <c:ptCount val="32"/>
                <c:pt idx="0">
                  <c:v>1.7043509999999999</c:v>
                </c:pt>
                <c:pt idx="1">
                  <c:v>1.9451830000000001</c:v>
                </c:pt>
                <c:pt idx="2">
                  <c:v>2.1923840000000001</c:v>
                </c:pt>
                <c:pt idx="3">
                  <c:v>2.4192809999999998</c:v>
                </c:pt>
                <c:pt idx="4">
                  <c:v>0.18787400000000001</c:v>
                </c:pt>
                <c:pt idx="5">
                  <c:v>0.39587299999999997</c:v>
                </c:pt>
                <c:pt idx="6">
                  <c:v>0.57535700000000001</c:v>
                </c:pt>
                <c:pt idx="7">
                  <c:v>0.73277700000000001</c:v>
                </c:pt>
                <c:pt idx="8">
                  <c:v>0.861313</c:v>
                </c:pt>
                <c:pt idx="9">
                  <c:v>0.98784400000000006</c:v>
                </c:pt>
                <c:pt idx="10">
                  <c:v>1.1432249999999999</c:v>
                </c:pt>
                <c:pt idx="11">
                  <c:v>1.31044</c:v>
                </c:pt>
                <c:pt idx="12">
                  <c:v>1.4610069999999999</c:v>
                </c:pt>
                <c:pt idx="13">
                  <c:v>1.5998730000000001</c:v>
                </c:pt>
                <c:pt idx="14">
                  <c:v>1.7336579999999999</c:v>
                </c:pt>
                <c:pt idx="15">
                  <c:v>1.873461</c:v>
                </c:pt>
              </c:numCache>
            </c:numRef>
          </c:yVal>
          <c:smooth val="0"/>
          <c:extLst xmlns:c16r2="http://schemas.microsoft.com/office/drawing/2015/06/chart">
            <c:ext xmlns:c16="http://schemas.microsoft.com/office/drawing/2014/chart" uri="{C3380CC4-5D6E-409C-BE32-E72D297353CC}">
              <c16:uniqueId val="{00000000-7615-44F3-871D-29884F58D51D}"/>
            </c:ext>
          </c:extLst>
        </c:ser>
        <c:ser>
          <c:idx val="1"/>
          <c:order val="1"/>
          <c:tx>
            <c:strRef>
              <c:f>Sheet1!$A$3</c:f>
              <c:strCache>
                <c:ptCount val="1"/>
              </c:strCache>
            </c:strRef>
          </c:tx>
          <c:spPr>
            <a:ln w="38100">
              <a:solidFill>
                <a:srgbClr val="6F511A"/>
              </a:solidFill>
              <a:prstDash val="sysDash"/>
            </a:ln>
          </c:spPr>
          <c:marker>
            <c:symbol val="none"/>
          </c:marker>
          <c:xVal>
            <c:numRef>
              <c:f>Sheet1!$B$1:$AG$1</c:f>
              <c:numCache>
                <c:formatCode>General</c:formatCode>
                <c:ptCount val="32"/>
                <c:pt idx="0">
                  <c:v>17287.000000001965</c:v>
                </c:pt>
                <c:pt idx="1">
                  <c:v>17318.000000001968</c:v>
                </c:pt>
                <c:pt idx="2">
                  <c:v>17348.000000001972</c:v>
                </c:pt>
                <c:pt idx="3">
                  <c:v>17379.000000001975</c:v>
                </c:pt>
                <c:pt idx="4">
                  <c:v>17410.000000001979</c:v>
                </c:pt>
                <c:pt idx="5">
                  <c:v>17440.000000001983</c:v>
                </c:pt>
                <c:pt idx="6">
                  <c:v>17471.000000001986</c:v>
                </c:pt>
                <c:pt idx="7">
                  <c:v>17501.00000000199</c:v>
                </c:pt>
                <c:pt idx="8">
                  <c:v>17532.000000001994</c:v>
                </c:pt>
                <c:pt idx="9">
                  <c:v>17563.000000001997</c:v>
                </c:pt>
                <c:pt idx="10">
                  <c:v>17591.000000002001</c:v>
                </c:pt>
                <c:pt idx="11">
                  <c:v>17622.000000002005</c:v>
                </c:pt>
                <c:pt idx="12">
                  <c:v>17652.000000002008</c:v>
                </c:pt>
                <c:pt idx="13">
                  <c:v>17683.000000002012</c:v>
                </c:pt>
                <c:pt idx="14">
                  <c:v>17713.000000002015</c:v>
                </c:pt>
                <c:pt idx="15">
                  <c:v>17744.000000002015</c:v>
                </c:pt>
                <c:pt idx="16">
                  <c:v>17775.000000002019</c:v>
                </c:pt>
                <c:pt idx="17">
                  <c:v>17805.000000002023</c:v>
                </c:pt>
                <c:pt idx="18">
                  <c:v>17836.000000002026</c:v>
                </c:pt>
                <c:pt idx="19">
                  <c:v>17866.00000000203</c:v>
                </c:pt>
                <c:pt idx="20">
                  <c:v>17897.000000002034</c:v>
                </c:pt>
                <c:pt idx="21">
                  <c:v>17928.000000002037</c:v>
                </c:pt>
                <c:pt idx="22">
                  <c:v>17956.000000002041</c:v>
                </c:pt>
                <c:pt idx="23">
                  <c:v>17987.000000002045</c:v>
                </c:pt>
                <c:pt idx="24">
                  <c:v>18017.000000002048</c:v>
                </c:pt>
                <c:pt idx="25">
                  <c:v>18048.000000002052</c:v>
                </c:pt>
                <c:pt idx="26">
                  <c:v>18079.000000002055</c:v>
                </c:pt>
                <c:pt idx="27">
                  <c:v>18110.000000002059</c:v>
                </c:pt>
                <c:pt idx="28">
                  <c:v>18140.000000002063</c:v>
                </c:pt>
                <c:pt idx="29">
                  <c:v>18170.000000002066</c:v>
                </c:pt>
                <c:pt idx="30">
                  <c:v>18201.00000000207</c:v>
                </c:pt>
              </c:numCache>
            </c:numRef>
          </c:xVal>
          <c:yVal>
            <c:numRef>
              <c:f>Sheet1!$B$3:$AG$3</c:f>
              <c:numCache>
                <c:formatCode>General</c:formatCode>
                <c:ptCount val="32"/>
                <c:pt idx="15">
                  <c:v>1.873461</c:v>
                </c:pt>
                <c:pt idx="16">
                  <c:v>1.9814350000000001</c:v>
                </c:pt>
                <c:pt idx="17">
                  <c:v>2.0602299999999998</c:v>
                </c:pt>
                <c:pt idx="18">
                  <c:v>2.2125819999999998</c:v>
                </c:pt>
                <c:pt idx="19">
                  <c:v>2.4316870000000002</c:v>
                </c:pt>
                <c:pt idx="20">
                  <c:v>2.7139509999999998</c:v>
                </c:pt>
                <c:pt idx="21">
                  <c:v>3.000219</c:v>
                </c:pt>
                <c:pt idx="22">
                  <c:v>3.2197070000000001</c:v>
                </c:pt>
                <c:pt idx="23">
                  <c:v>3.394279</c:v>
                </c:pt>
                <c:pt idx="24">
                  <c:v>3.5928</c:v>
                </c:pt>
                <c:pt idx="25">
                  <c:v>3.814765</c:v>
                </c:pt>
                <c:pt idx="26">
                  <c:v>4.0480219999999996</c:v>
                </c:pt>
                <c:pt idx="27">
                  <c:v>4.2722920000000002</c:v>
                </c:pt>
                <c:pt idx="28">
                  <c:v>4.482837</c:v>
                </c:pt>
                <c:pt idx="29">
                  <c:v>4.6723160000000004</c:v>
                </c:pt>
                <c:pt idx="30">
                  <c:v>4.8132039999999998</c:v>
                </c:pt>
              </c:numCache>
            </c:numRef>
          </c:yVal>
          <c:smooth val="0"/>
          <c:extLst xmlns:c16r2="http://schemas.microsoft.com/office/drawing/2015/06/chart">
            <c:ext xmlns:c16="http://schemas.microsoft.com/office/drawing/2014/chart" uri="{C3380CC4-5D6E-409C-BE32-E72D297353CC}">
              <c16:uniqueId val="{00000001-7615-44F3-871D-29884F58D51D}"/>
            </c:ext>
          </c:extLst>
        </c:ser>
        <c:dLbls>
          <c:showLegendKey val="0"/>
          <c:showVal val="0"/>
          <c:showCatName val="0"/>
          <c:showSerName val="0"/>
          <c:showPercent val="0"/>
          <c:showBubbleSize val="0"/>
        </c:dLbls>
        <c:axId val="163589832"/>
        <c:axId val="162386320"/>
      </c:scatterChart>
      <c:valAx>
        <c:axId val="163589832"/>
        <c:scaling>
          <c:orientation val="minMax"/>
          <c:max val="18201"/>
          <c:min val="17287"/>
        </c:scaling>
        <c:delete val="0"/>
        <c:axPos val="b"/>
        <c:numFmt formatCode="General" sourceLinked="1"/>
        <c:majorTickMark val="none"/>
        <c:minorTickMark val="none"/>
        <c:tickLblPos val="none"/>
        <c:spPr>
          <a:ln w="12700">
            <a:solidFill>
              <a:schemeClr val="tx1"/>
            </a:solidFill>
            <a:prstDash val="solid"/>
          </a:ln>
        </c:spPr>
        <c:crossAx val="162386320"/>
        <c:crossesAt val="0"/>
        <c:crossBetween val="midCat"/>
        <c:majorUnit val="2.19"/>
      </c:valAx>
      <c:valAx>
        <c:axId val="162386320"/>
        <c:scaling>
          <c:orientation val="minMax"/>
          <c:max val="6"/>
          <c:min val="0"/>
        </c:scaling>
        <c:delete val="0"/>
        <c:axPos val="l"/>
        <c:numFmt formatCode="#,##0.00&quot;%&quot;;\-#,##0.00&quot;%&quot;" sourceLinked="0"/>
        <c:majorTickMark val="out"/>
        <c:minorTickMark val="none"/>
        <c:tickLblPos val="nextTo"/>
        <c:spPr>
          <a:ln w="12700">
            <a:solidFill>
              <a:schemeClr val="tx1"/>
            </a:solidFill>
            <a:prstDash val="solid"/>
          </a:ln>
        </c:spPr>
        <c:txPr>
          <a:bodyPr rot="0" vert="horz"/>
          <a:lstStyle/>
          <a:p>
            <a:pPr>
              <a:defRPr sz="1400" b="1" i="0" u="none" strike="noStrike" baseline="0">
                <a:solidFill>
                  <a:schemeClr val="tx1"/>
                </a:solidFill>
                <a:latin typeface="Arial"/>
                <a:ea typeface="Arial"/>
                <a:cs typeface="Arial"/>
              </a:defRPr>
            </a:pPr>
            <a:endParaRPr lang="en-US"/>
          </a:p>
        </c:txPr>
        <c:crossAx val="163589832"/>
        <c:crossesAt val="17287"/>
        <c:crossBetween val="midCat"/>
        <c:majorUnit val="1"/>
      </c:valAx>
      <c:spPr>
        <a:noFill/>
        <a:ln w="25400">
          <a:noFill/>
        </a:ln>
      </c:spPr>
    </c:plotArea>
    <c:plotVisOnly val="1"/>
    <c:dispBlanksAs val="gap"/>
    <c:showDLblsOverMax val="0"/>
  </c:chart>
  <c:spPr>
    <a:noFill/>
    <a:ln>
      <a:noFill/>
    </a:ln>
  </c:spPr>
  <c:txPr>
    <a:bodyPr/>
    <a:lstStyle/>
    <a:p>
      <a:pPr>
        <a:defRPr sz="1200" b="1" i="0" u="none" strike="noStrike" baseline="0">
          <a:solidFill>
            <a:schemeClr val="tx1"/>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2" y="0"/>
            <a:ext cx="3038475" cy="465138"/>
          </a:xfrm>
          <a:prstGeom prst="rect">
            <a:avLst/>
          </a:prstGeom>
          <a:noFill/>
          <a:ln w="9525">
            <a:noFill/>
            <a:miter lim="800000"/>
            <a:headEnd/>
            <a:tailEnd/>
          </a:ln>
          <a:effectLst/>
        </p:spPr>
        <p:txBody>
          <a:bodyPr vert="horz" wrap="square" lIns="91882" tIns="45941" rIns="91882" bIns="45941" numCol="1" anchor="t" anchorCtr="0" compatLnSpc="1">
            <a:prstTxWarp prst="textNoShape">
              <a:avLst/>
            </a:prstTxWarp>
          </a:bodyPr>
          <a:lstStyle>
            <a:lvl1pPr defTabSz="919163">
              <a:buFontTx/>
              <a:buNone/>
              <a:defRPr sz="1200" b="0">
                <a:solidFill>
                  <a:schemeClr val="tx1"/>
                </a:solidFill>
              </a:defRPr>
            </a:lvl1pPr>
          </a:lstStyle>
          <a:p>
            <a:pPr>
              <a:defRPr/>
            </a:pPr>
            <a:endParaRPr lang="en-US" dirty="0"/>
          </a:p>
        </p:txBody>
      </p:sp>
      <p:sp>
        <p:nvSpPr>
          <p:cNvPr id="430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882" tIns="45941" rIns="91882" bIns="45941" numCol="1" anchor="t" anchorCtr="0" compatLnSpc="1">
            <a:prstTxWarp prst="textNoShape">
              <a:avLst/>
            </a:prstTxWarp>
          </a:bodyPr>
          <a:lstStyle>
            <a:lvl1pPr algn="r" defTabSz="919163">
              <a:buFontTx/>
              <a:buNone/>
              <a:defRPr sz="1200" b="0">
                <a:solidFill>
                  <a:schemeClr val="tx1"/>
                </a:solidFill>
              </a:defRPr>
            </a:lvl1pPr>
          </a:lstStyle>
          <a:p>
            <a:pPr>
              <a:defRPr/>
            </a:pPr>
            <a:endParaRPr lang="en-US" dirty="0"/>
          </a:p>
        </p:txBody>
      </p:sp>
      <p:sp>
        <p:nvSpPr>
          <p:cNvPr id="43012" name="Rectangle 4"/>
          <p:cNvSpPr>
            <a:spLocks noGrp="1" noChangeArrowheads="1"/>
          </p:cNvSpPr>
          <p:nvPr>
            <p:ph type="ftr" sz="quarter" idx="2"/>
          </p:nvPr>
        </p:nvSpPr>
        <p:spPr bwMode="auto">
          <a:xfrm>
            <a:off x="2" y="8829675"/>
            <a:ext cx="3038475" cy="465138"/>
          </a:xfrm>
          <a:prstGeom prst="rect">
            <a:avLst/>
          </a:prstGeom>
          <a:noFill/>
          <a:ln w="9525">
            <a:noFill/>
            <a:miter lim="800000"/>
            <a:headEnd/>
            <a:tailEnd/>
          </a:ln>
          <a:effectLst/>
        </p:spPr>
        <p:txBody>
          <a:bodyPr vert="horz" wrap="square" lIns="91882" tIns="45941" rIns="91882" bIns="45941" numCol="1" anchor="b" anchorCtr="0" compatLnSpc="1">
            <a:prstTxWarp prst="textNoShape">
              <a:avLst/>
            </a:prstTxWarp>
          </a:bodyPr>
          <a:lstStyle>
            <a:lvl1pPr defTabSz="919163">
              <a:buFontTx/>
              <a:buNone/>
              <a:defRPr sz="1200" b="0">
                <a:solidFill>
                  <a:schemeClr val="tx1"/>
                </a:solidFill>
              </a:defRPr>
            </a:lvl1pPr>
          </a:lstStyle>
          <a:p>
            <a:pPr>
              <a:defRPr/>
            </a:pPr>
            <a:endParaRPr lang="en-US" dirty="0"/>
          </a:p>
        </p:txBody>
      </p:sp>
      <p:sp>
        <p:nvSpPr>
          <p:cNvPr id="430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882" tIns="45941" rIns="91882" bIns="45941" numCol="1" anchor="b" anchorCtr="0" compatLnSpc="1">
            <a:prstTxWarp prst="textNoShape">
              <a:avLst/>
            </a:prstTxWarp>
          </a:bodyPr>
          <a:lstStyle>
            <a:lvl1pPr algn="r" defTabSz="919163">
              <a:buFontTx/>
              <a:buNone/>
              <a:defRPr sz="1200" b="0">
                <a:solidFill>
                  <a:schemeClr val="tx1"/>
                </a:solidFill>
              </a:defRPr>
            </a:lvl1pPr>
          </a:lstStyle>
          <a:p>
            <a:pPr>
              <a:defRPr/>
            </a:pPr>
            <a:fld id="{6E6A3343-8745-40AF-A939-B153CE4176A0}" type="slidenum">
              <a:rPr lang="en-US"/>
              <a:pPr>
                <a:defRPr/>
              </a:pPr>
              <a:t>‹#›</a:t>
            </a:fld>
            <a:endParaRPr lang="en-US" dirty="0"/>
          </a:p>
        </p:txBody>
      </p:sp>
    </p:spTree>
    <p:extLst>
      <p:ext uri="{BB962C8B-B14F-4D97-AF65-F5344CB8AC3E}">
        <p14:creationId xmlns:p14="http://schemas.microsoft.com/office/powerpoint/2010/main" val="432883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2" y="0"/>
            <a:ext cx="3038475" cy="465138"/>
          </a:xfrm>
          <a:prstGeom prst="rect">
            <a:avLst/>
          </a:prstGeom>
          <a:noFill/>
          <a:ln w="9525">
            <a:noFill/>
            <a:miter lim="800000"/>
            <a:headEnd/>
            <a:tailEnd/>
          </a:ln>
          <a:effectLst/>
        </p:spPr>
        <p:txBody>
          <a:bodyPr vert="horz" wrap="square" lIns="91882" tIns="45941" rIns="91882" bIns="45941" numCol="1" anchor="t" anchorCtr="0" compatLnSpc="1">
            <a:prstTxWarp prst="textNoShape">
              <a:avLst/>
            </a:prstTxWarp>
          </a:bodyPr>
          <a:lstStyle>
            <a:lvl1pPr defTabSz="919163">
              <a:buFontTx/>
              <a:buNone/>
              <a:defRPr sz="1200" b="0">
                <a:solidFill>
                  <a:schemeClr val="tx1"/>
                </a:solidFill>
              </a:defRPr>
            </a:lvl1pPr>
          </a:lstStyle>
          <a:p>
            <a:pPr>
              <a:defRPr/>
            </a:pPr>
            <a:endParaRPr lang="en-US" dirty="0"/>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882" tIns="45941" rIns="91882" bIns="45941" numCol="1" anchor="t" anchorCtr="0" compatLnSpc="1">
            <a:prstTxWarp prst="textNoShape">
              <a:avLst/>
            </a:prstTxWarp>
          </a:bodyPr>
          <a:lstStyle>
            <a:lvl1pPr algn="r" defTabSz="919163">
              <a:buFontTx/>
              <a:buNone/>
              <a:defRPr sz="1200" b="0">
                <a:solidFill>
                  <a:schemeClr val="tx1"/>
                </a:solidFill>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185863" y="700088"/>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6" y="4416425"/>
            <a:ext cx="5607050" cy="4179888"/>
          </a:xfrm>
          <a:prstGeom prst="rect">
            <a:avLst/>
          </a:prstGeom>
          <a:noFill/>
          <a:ln w="9525">
            <a:noFill/>
            <a:miter lim="800000"/>
            <a:headEnd/>
            <a:tailEnd/>
          </a:ln>
          <a:effectLst/>
        </p:spPr>
        <p:txBody>
          <a:bodyPr vert="horz" wrap="square" lIns="91882" tIns="45941" rIns="91882" bIns="4594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7830" name="Rectangle 6"/>
          <p:cNvSpPr>
            <a:spLocks noGrp="1" noChangeArrowheads="1"/>
          </p:cNvSpPr>
          <p:nvPr>
            <p:ph type="ftr" sz="quarter" idx="4"/>
          </p:nvPr>
        </p:nvSpPr>
        <p:spPr bwMode="auto">
          <a:xfrm>
            <a:off x="2" y="8829675"/>
            <a:ext cx="3038475" cy="465138"/>
          </a:xfrm>
          <a:prstGeom prst="rect">
            <a:avLst/>
          </a:prstGeom>
          <a:noFill/>
          <a:ln w="9525">
            <a:noFill/>
            <a:miter lim="800000"/>
            <a:headEnd/>
            <a:tailEnd/>
          </a:ln>
          <a:effectLst/>
        </p:spPr>
        <p:txBody>
          <a:bodyPr vert="horz" wrap="square" lIns="91882" tIns="45941" rIns="91882" bIns="45941" numCol="1" anchor="b" anchorCtr="0" compatLnSpc="1">
            <a:prstTxWarp prst="textNoShape">
              <a:avLst/>
            </a:prstTxWarp>
          </a:bodyPr>
          <a:lstStyle>
            <a:lvl1pPr defTabSz="919163">
              <a:buFontTx/>
              <a:buNone/>
              <a:defRPr sz="1200" b="0">
                <a:solidFill>
                  <a:schemeClr val="tx1"/>
                </a:solidFill>
              </a:defRPr>
            </a:lvl1pPr>
          </a:lstStyle>
          <a:p>
            <a:pPr>
              <a:defRPr/>
            </a:pPr>
            <a:endParaRPr lang="en-US" dirty="0"/>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882" tIns="45941" rIns="91882" bIns="45941" numCol="1" anchor="b" anchorCtr="0" compatLnSpc="1">
            <a:prstTxWarp prst="textNoShape">
              <a:avLst/>
            </a:prstTxWarp>
          </a:bodyPr>
          <a:lstStyle>
            <a:lvl1pPr algn="r" defTabSz="919163">
              <a:buFontTx/>
              <a:buNone/>
              <a:defRPr sz="1200" b="0">
                <a:solidFill>
                  <a:schemeClr val="tx1"/>
                </a:solidFill>
              </a:defRPr>
            </a:lvl1pPr>
          </a:lstStyle>
          <a:p>
            <a:pPr>
              <a:defRPr/>
            </a:pPr>
            <a:fld id="{620B5016-E2AF-46F5-A1D3-72659FF193AD}" type="slidenum">
              <a:rPr lang="en-US"/>
              <a:pPr>
                <a:defRPr/>
              </a:pPr>
              <a:t>‹#›</a:t>
            </a:fld>
            <a:endParaRPr lang="en-US" dirty="0"/>
          </a:p>
        </p:txBody>
      </p:sp>
    </p:spTree>
    <p:extLst>
      <p:ext uri="{BB962C8B-B14F-4D97-AF65-F5344CB8AC3E}">
        <p14:creationId xmlns:p14="http://schemas.microsoft.com/office/powerpoint/2010/main" val="1857212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mailto:dmmadvisory@usps.co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19163">
              <a:defRPr sz="2400">
                <a:solidFill>
                  <a:schemeClr val="tx1"/>
                </a:solidFill>
                <a:latin typeface="Arial" charset="0"/>
                <a:ea typeface="ヒラギノ角ゴ Pro W3" pitchFamily="1" charset="-128"/>
              </a:defRPr>
            </a:lvl1pPr>
            <a:lvl2pPr marL="742950" indent="-285750" defTabSz="919163">
              <a:defRPr sz="2400">
                <a:solidFill>
                  <a:schemeClr val="tx1"/>
                </a:solidFill>
                <a:latin typeface="Arial" charset="0"/>
                <a:ea typeface="ヒラギノ角ゴ Pro W3" pitchFamily="1" charset="-128"/>
              </a:defRPr>
            </a:lvl2pPr>
            <a:lvl3pPr marL="1143000" indent="-228600" defTabSz="919163">
              <a:defRPr sz="2400">
                <a:solidFill>
                  <a:schemeClr val="tx1"/>
                </a:solidFill>
                <a:latin typeface="Arial" charset="0"/>
                <a:ea typeface="ヒラギノ角ゴ Pro W3" pitchFamily="1" charset="-128"/>
              </a:defRPr>
            </a:lvl3pPr>
            <a:lvl4pPr marL="1600200" indent="-228600" defTabSz="919163">
              <a:defRPr sz="2400">
                <a:solidFill>
                  <a:schemeClr val="tx1"/>
                </a:solidFill>
                <a:latin typeface="Arial" charset="0"/>
                <a:ea typeface="ヒラギノ角ゴ Pro W3" pitchFamily="1" charset="-128"/>
              </a:defRPr>
            </a:lvl4pPr>
            <a:lvl5pPr marL="2057400" indent="-228600" defTabSz="919163">
              <a:defRPr sz="2400">
                <a:solidFill>
                  <a:schemeClr val="tx1"/>
                </a:solidFill>
                <a:latin typeface="Arial" charset="0"/>
                <a:ea typeface="ヒラギノ角ゴ Pro W3" pitchFamily="1" charset="-128"/>
              </a:defRPr>
            </a:lvl5pPr>
            <a:lvl6pPr marL="25146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fld id="{84413E75-AF56-4B72-8004-04A885B35B7E}" type="slidenum">
              <a:rPr lang="en-US" sz="1200" smtClean="0"/>
              <a:pPr eaLnBrk="1" hangingPunct="1"/>
              <a:t>1</a:t>
            </a:fld>
            <a:endParaRPr lang="en-US" sz="1200" dirty="0"/>
          </a:p>
        </p:txBody>
      </p:sp>
      <p:sp>
        <p:nvSpPr>
          <p:cNvPr id="12291" name="Rectangle 2"/>
          <p:cNvSpPr>
            <a:spLocks noGrp="1" noChangeArrowheads="1"/>
          </p:cNvSpPr>
          <p:nvPr>
            <p:ph type="body" idx="1"/>
          </p:nvPr>
        </p:nvSpPr>
        <p:spPr>
          <a:xfrm>
            <a:off x="284086" y="4296674"/>
            <a:ext cx="6391922" cy="4221569"/>
          </a:xfrm>
          <a:noFill/>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04802" tIns="44461" rIns="104802" bIns="44461"/>
          <a:lstStyle/>
          <a:p>
            <a:pPr eaLnBrk="1" hangingPunct="1"/>
            <a:r>
              <a:rPr lang="en-US" dirty="0"/>
              <a:t>Thank you for joining me for today’s overview of the January 2020 price change.</a:t>
            </a:r>
          </a:p>
          <a:p>
            <a:pPr eaLnBrk="1" hangingPunct="1"/>
            <a:endParaRPr lang="en-US" dirty="0"/>
          </a:p>
          <a:p>
            <a:pPr eaLnBrk="1" hangingPunct="1"/>
            <a:r>
              <a:rPr lang="en-US" dirty="0"/>
              <a:t>Includes both MD and Competitive prices </a:t>
            </a:r>
          </a:p>
          <a:p>
            <a:endParaRPr lang="en-US" dirty="0"/>
          </a:p>
          <a:p>
            <a:r>
              <a:rPr lang="en-US" dirty="0"/>
              <a:t>Implementation in Jan. 2020</a:t>
            </a:r>
          </a:p>
          <a:p>
            <a:endParaRPr lang="en-US" b="1" dirty="0"/>
          </a:p>
          <a:p>
            <a:r>
              <a:rPr lang="en-US" b="1" dirty="0"/>
              <a:t>Some of things we took not account when we developed prices:</a:t>
            </a:r>
          </a:p>
          <a:p>
            <a:pPr marL="171450" lvl="0" indent="-171450">
              <a:buFont typeface="Arial" panose="020B0604020202020204" pitchFamily="34" charset="0"/>
              <a:buChar char="•"/>
            </a:pPr>
            <a:r>
              <a:rPr lang="en-US" dirty="0"/>
              <a:t>We looked are volume trends, changes in mailer behavior and feedback from the industry when designing prices</a:t>
            </a:r>
          </a:p>
          <a:p>
            <a:pPr marL="171450" lvl="0" indent="-171450">
              <a:buFont typeface="Arial" panose="020B0604020202020204" pitchFamily="34" charset="0"/>
              <a:buChar char="•"/>
            </a:pPr>
            <a:r>
              <a:rPr lang="en-US" dirty="0"/>
              <a:t>Looked at where is our best use of our limited cap authority</a:t>
            </a:r>
          </a:p>
          <a:p>
            <a:pPr marL="171450" lvl="0" indent="-171450">
              <a:buFont typeface="Arial" panose="020B0604020202020204" pitchFamily="34" charset="0"/>
              <a:buChar char="•"/>
            </a:pPr>
            <a:r>
              <a:rPr lang="en-US" dirty="0"/>
              <a:t>Workshare and other PRC requirements certainly influenced our rate design</a:t>
            </a:r>
          </a:p>
          <a:p>
            <a:pPr marL="171450" lvl="0" indent="-171450">
              <a:buFont typeface="Arial" panose="020B0604020202020204" pitchFamily="34" charset="0"/>
              <a:buChar char="•"/>
            </a:pPr>
            <a:r>
              <a:rPr lang="en-US" dirty="0"/>
              <a:t>Balance the needs of the business with the needs of the industry</a:t>
            </a:r>
          </a:p>
          <a:p>
            <a:pPr marL="171450" lvl="0" indent="-171450">
              <a:buFont typeface="Arial" panose="020B0604020202020204" pitchFamily="34" charset="0"/>
              <a:buChar char="•"/>
            </a:pPr>
            <a:r>
              <a:rPr lang="en-US" dirty="0"/>
              <a:t>Majority of changes are closely aligned with the change in CPI</a:t>
            </a:r>
          </a:p>
          <a:p>
            <a:pPr marL="171450" lvl="0" indent="-171450">
              <a:buFont typeface="Arial" panose="020B0604020202020204" pitchFamily="34" charset="0"/>
              <a:buChar char="•"/>
            </a:pPr>
            <a:r>
              <a:rPr lang="en-US" dirty="0"/>
              <a:t>There are a number of areas where we are not increasing prices</a:t>
            </a:r>
          </a:p>
          <a:p>
            <a:pPr marL="171450" lvl="0" indent="-171450">
              <a:buFont typeface="Arial" panose="020B0604020202020204" pitchFamily="34" charset="0"/>
              <a:buChar char="•"/>
            </a:pPr>
            <a:r>
              <a:rPr lang="en-US" dirty="0"/>
              <a:t>Small number of structural changes</a:t>
            </a:r>
          </a:p>
          <a:p>
            <a:pPr marL="171450" lvl="0" indent="-171450">
              <a:buFont typeface="Arial" panose="020B0604020202020204" pitchFamily="34" charset="0"/>
              <a:buChar char="•"/>
            </a:pPr>
            <a:r>
              <a:rPr lang="en-US" dirty="0"/>
              <a:t>Overall how can we grow/retain revenue/volume</a:t>
            </a:r>
          </a:p>
          <a:p>
            <a:pPr eaLnBrk="1" hangingPunct="1"/>
            <a:endParaRPr lang="en-US" dirty="0"/>
          </a:p>
        </p:txBody>
      </p:sp>
      <p:sp>
        <p:nvSpPr>
          <p:cNvPr id="12292" name="Rectangle 3"/>
          <p:cNvSpPr>
            <a:spLocks noChangeArrowheads="1"/>
          </p:cNvSpPr>
          <p:nvPr/>
        </p:nvSpPr>
        <p:spPr bwMode="auto">
          <a:xfrm>
            <a:off x="3960815" y="1"/>
            <a:ext cx="3049586" cy="46498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hlink"/>
                </a:solidFill>
                <a:miter lim="800000"/>
                <a:headEnd/>
                <a:tailEnd/>
              </a14:hiddenLine>
            </a:ext>
          </a:extLst>
        </p:spPr>
        <p:txBody>
          <a:bodyPr wrap="none" anchor="ctr"/>
          <a:lstStyle/>
          <a:p>
            <a:pPr>
              <a:buFont typeface="Wingdings" pitchFamily="2" charset="2"/>
              <a:buNone/>
            </a:pPr>
            <a:endParaRPr lang="en-US" dirty="0"/>
          </a:p>
        </p:txBody>
      </p:sp>
      <p:sp>
        <p:nvSpPr>
          <p:cNvPr id="12293" name="Rectangle 4"/>
          <p:cNvSpPr>
            <a:spLocks noChangeArrowheads="1"/>
          </p:cNvSpPr>
          <p:nvPr/>
        </p:nvSpPr>
        <p:spPr bwMode="auto">
          <a:xfrm>
            <a:off x="3960815" y="8807453"/>
            <a:ext cx="3049586" cy="48894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hlink"/>
                </a:solidFill>
                <a:miter lim="800000"/>
                <a:headEnd/>
                <a:tailEnd/>
              </a14:hiddenLine>
            </a:ext>
          </a:extLst>
        </p:spPr>
        <p:txBody>
          <a:bodyPr wrap="none" anchor="ctr"/>
          <a:lstStyle/>
          <a:p>
            <a:pPr>
              <a:buFont typeface="Wingdings" pitchFamily="2" charset="2"/>
              <a:buNone/>
            </a:pPr>
            <a:endParaRPr lang="en-US" dirty="0"/>
          </a:p>
        </p:txBody>
      </p:sp>
      <p:sp>
        <p:nvSpPr>
          <p:cNvPr id="12294" name="Rectangle 5"/>
          <p:cNvSpPr>
            <a:spLocks noGrp="1" noRot="1" noChangeAspect="1" noChangeArrowheads="1" noTextEdit="1"/>
          </p:cNvSpPr>
          <p:nvPr>
            <p:ph type="sldImg"/>
          </p:nvPr>
        </p:nvSpPr>
        <p:spPr>
          <a:xfrm>
            <a:off x="1193800" y="704850"/>
            <a:ext cx="4629150" cy="3471863"/>
          </a:xfrm>
          <a:ln w="12700" cap="flat">
            <a:solidFill>
              <a:schemeClr val="tx1"/>
            </a:solidFill>
          </a:ln>
        </p:spPr>
      </p:sp>
    </p:spTree>
    <p:extLst>
      <p:ext uri="{BB962C8B-B14F-4D97-AF65-F5344CB8AC3E}">
        <p14:creationId xmlns:p14="http://schemas.microsoft.com/office/powerpoint/2010/main" val="1360727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automation letters category, you will see that increases vary above and below the price change average to reflect the value of the mail and our costs to process and deliver it. </a:t>
            </a:r>
          </a:p>
          <a:p>
            <a:r>
              <a:rPr lang="en-US" dirty="0"/>
              <a:t>For example, we are closing the gap between the SCF and NDC prices to address the high workshare discounts.  </a:t>
            </a:r>
          </a:p>
          <a:p>
            <a:endParaRPr lang="en-US" dirty="0"/>
          </a:p>
          <a:p>
            <a:r>
              <a:rPr lang="en-US" dirty="0"/>
              <a:t>Dropship Passthroughs</a:t>
            </a:r>
          </a:p>
          <a:p>
            <a:r>
              <a:rPr lang="en-US" dirty="0"/>
              <a:t>DNDC – before 116%  after 105%</a:t>
            </a:r>
          </a:p>
          <a:p>
            <a:r>
              <a:rPr lang="en-US" dirty="0"/>
              <a:t>DSCF – before 122% after 113%</a:t>
            </a:r>
          </a:p>
        </p:txBody>
      </p:sp>
      <p:sp>
        <p:nvSpPr>
          <p:cNvPr id="4" name="Slide Number Placeholder 3"/>
          <p:cNvSpPr>
            <a:spLocks noGrp="1"/>
          </p:cNvSpPr>
          <p:nvPr>
            <p:ph type="sldNum" sz="quarter" idx="10"/>
          </p:nvPr>
        </p:nvSpPr>
        <p:spPr/>
        <p:txBody>
          <a:bodyPr/>
          <a:lstStyle/>
          <a:p>
            <a:fld id="{EF563A44-915B-481D-9934-07F1EE15817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507413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nonprofit counterpart to the prices we just discussed. These prices more closely reflect the 60% requirement.</a:t>
            </a:r>
          </a:p>
        </p:txBody>
      </p:sp>
      <p:sp>
        <p:nvSpPr>
          <p:cNvPr id="4" name="Slide Number Placeholder 3"/>
          <p:cNvSpPr>
            <a:spLocks noGrp="1"/>
          </p:cNvSpPr>
          <p:nvPr>
            <p:ph type="sldNum" sz="quarter" idx="10"/>
          </p:nvPr>
        </p:nvSpPr>
        <p:spPr/>
        <p:txBody>
          <a:bodyPr/>
          <a:lstStyle/>
          <a:p>
            <a:fld id="{EF563A44-915B-481D-9934-07F1EE15817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19794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5424" y="4415791"/>
            <a:ext cx="6028661" cy="3898870"/>
          </a:xfrm>
        </p:spPr>
        <p:txBody>
          <a:bodyPr/>
          <a:lstStyle/>
          <a:p>
            <a:r>
              <a:rPr lang="en-US" dirty="0"/>
              <a:t>Here are a few highlights of the price change for Drop-Shipment Flats. These are the flats entered at a destination facility, either a mail processing plant or a delivery unit.  This table shows changes in the piece price for flats weighing 4 ounces or less.</a:t>
            </a:r>
          </a:p>
          <a:p>
            <a:r>
              <a:rPr lang="en-US" dirty="0"/>
              <a:t>We increased prices for some flats more than others to address the workshare discounts and to reflect the value of the mail, as I mentioned previously.</a:t>
            </a:r>
          </a:p>
          <a:p>
            <a:endParaRPr lang="en-US" dirty="0"/>
          </a:p>
          <a:p>
            <a:r>
              <a:rPr lang="en-US" dirty="0"/>
              <a:t>Saturation DSCF Flats price increased in 2019 by 8% and is held constant in 2020.</a:t>
            </a:r>
          </a:p>
          <a:p>
            <a:r>
              <a:rPr lang="en-US" b="1" dirty="0"/>
              <a:t>DAL prices</a:t>
            </a:r>
          </a:p>
          <a:p>
            <a:r>
              <a:rPr lang="en-US" dirty="0"/>
              <a:t>	Current	Proposed</a:t>
            </a:r>
          </a:p>
          <a:p>
            <a:r>
              <a:rPr lang="en-US" dirty="0"/>
              <a:t>Traditional	4.0 cents 	4.5 cents</a:t>
            </a:r>
          </a:p>
          <a:p>
            <a:r>
              <a:rPr lang="en-US" dirty="0"/>
              <a:t>Marketing	4.0 cents	5.0 cents</a:t>
            </a:r>
          </a:p>
        </p:txBody>
      </p:sp>
      <p:sp>
        <p:nvSpPr>
          <p:cNvPr id="4" name="Slide Number Placeholder 3"/>
          <p:cNvSpPr>
            <a:spLocks noGrp="1"/>
          </p:cNvSpPr>
          <p:nvPr>
            <p:ph type="sldNum" sz="quarter" idx="10"/>
          </p:nvPr>
        </p:nvSpPr>
        <p:spPr/>
        <p:txBody>
          <a:bodyPr/>
          <a:lstStyle/>
          <a:p>
            <a:fld id="{EF563A44-915B-481D-9934-07F1EE15817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795868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6809" y="4415790"/>
            <a:ext cx="5475769" cy="3707484"/>
          </a:xfrm>
        </p:spPr>
        <p:txBody>
          <a:bodyPr/>
          <a:lstStyle/>
          <a:p>
            <a:r>
              <a:rPr lang="en-US" dirty="0"/>
              <a:t>Flats that weigh more than 4 ounces pay both a per-piece price and a per-pound price. Here are some representative increases, using an 8-ounce flats mailing as an example.</a:t>
            </a:r>
          </a:p>
        </p:txBody>
      </p:sp>
      <p:sp>
        <p:nvSpPr>
          <p:cNvPr id="4" name="Slide Number Placeholder 3"/>
          <p:cNvSpPr>
            <a:spLocks noGrp="1"/>
          </p:cNvSpPr>
          <p:nvPr>
            <p:ph type="sldNum" sz="quarter" idx="10"/>
          </p:nvPr>
        </p:nvSpPr>
        <p:spPr/>
        <p:txBody>
          <a:bodyPr/>
          <a:lstStyle/>
          <a:p>
            <a:fld id="{EF563A44-915B-481D-9934-07F1EE15817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220511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b="1">
                <a:solidFill>
                  <a:srgbClr val="000066"/>
                </a:solidFill>
                <a:latin typeface="Arial" charset="0"/>
              </a:defRPr>
            </a:lvl1pPr>
            <a:lvl2pPr marL="742950" indent="-285750" defTabSz="919163" eaLnBrk="0" hangingPunct="0">
              <a:defRPr sz="1600" b="1">
                <a:solidFill>
                  <a:srgbClr val="000066"/>
                </a:solidFill>
                <a:latin typeface="Arial" charset="0"/>
              </a:defRPr>
            </a:lvl2pPr>
            <a:lvl3pPr marL="1143000" indent="-228600" defTabSz="919163" eaLnBrk="0" hangingPunct="0">
              <a:defRPr sz="1600" b="1">
                <a:solidFill>
                  <a:srgbClr val="000066"/>
                </a:solidFill>
                <a:latin typeface="Arial" charset="0"/>
              </a:defRPr>
            </a:lvl3pPr>
            <a:lvl4pPr marL="1600200" indent="-228600" defTabSz="919163" eaLnBrk="0" hangingPunct="0">
              <a:defRPr sz="1600" b="1">
                <a:solidFill>
                  <a:srgbClr val="000066"/>
                </a:solidFill>
                <a:latin typeface="Arial" charset="0"/>
              </a:defRPr>
            </a:lvl4pPr>
            <a:lvl5pPr marL="2057400" indent="-228600" defTabSz="919163" eaLnBrk="0" hangingPunct="0">
              <a:defRPr sz="1600" b="1">
                <a:solidFill>
                  <a:srgbClr val="000066"/>
                </a:solidFill>
                <a:latin typeface="Arial" charset="0"/>
              </a:defRPr>
            </a:lvl5pPr>
            <a:lvl6pPr marL="2514600" indent="-228600" defTabSz="919163" eaLnBrk="0" fontAlgn="base" hangingPunct="0">
              <a:spcBef>
                <a:spcPct val="0"/>
              </a:spcBef>
              <a:spcAft>
                <a:spcPct val="0"/>
              </a:spcAft>
              <a:defRPr sz="1600" b="1">
                <a:solidFill>
                  <a:srgbClr val="000066"/>
                </a:solidFill>
                <a:latin typeface="Arial" charset="0"/>
              </a:defRPr>
            </a:lvl6pPr>
            <a:lvl7pPr marL="2971800" indent="-228600" defTabSz="919163" eaLnBrk="0" fontAlgn="base" hangingPunct="0">
              <a:spcBef>
                <a:spcPct val="0"/>
              </a:spcBef>
              <a:spcAft>
                <a:spcPct val="0"/>
              </a:spcAft>
              <a:defRPr sz="1600" b="1">
                <a:solidFill>
                  <a:srgbClr val="000066"/>
                </a:solidFill>
                <a:latin typeface="Arial" charset="0"/>
              </a:defRPr>
            </a:lvl7pPr>
            <a:lvl8pPr marL="3429000" indent="-228600" defTabSz="919163" eaLnBrk="0" fontAlgn="base" hangingPunct="0">
              <a:spcBef>
                <a:spcPct val="0"/>
              </a:spcBef>
              <a:spcAft>
                <a:spcPct val="0"/>
              </a:spcAft>
              <a:defRPr sz="1600" b="1">
                <a:solidFill>
                  <a:srgbClr val="000066"/>
                </a:solidFill>
                <a:latin typeface="Arial" charset="0"/>
              </a:defRPr>
            </a:lvl8pPr>
            <a:lvl9pPr marL="3886200" indent="-228600" defTabSz="919163" eaLnBrk="0" fontAlgn="base" hangingPunct="0">
              <a:spcBef>
                <a:spcPct val="0"/>
              </a:spcBef>
              <a:spcAft>
                <a:spcPct val="0"/>
              </a:spcAft>
              <a:defRPr sz="1600" b="1">
                <a:solidFill>
                  <a:srgbClr val="000066"/>
                </a:solidFill>
                <a:latin typeface="Arial" charset="0"/>
              </a:defRPr>
            </a:lvl9pPr>
          </a:lstStyle>
          <a:p>
            <a:pPr eaLnBrk="1" hangingPunct="1"/>
            <a:fld id="{77E660A8-7523-4FF9-BBE4-2A62417AE0D2}" type="slidenum">
              <a:rPr lang="en-US" sz="1200" b="0" smtClean="0">
                <a:solidFill>
                  <a:srgbClr val="000000"/>
                </a:solidFill>
                <a:ea typeface="ヒラギノ角ゴ Pro W3" pitchFamily="1" charset="-128"/>
              </a:rPr>
              <a:pPr eaLnBrk="1" hangingPunct="1"/>
              <a:t>14</a:t>
            </a:fld>
            <a:endParaRPr lang="en-US" sz="1200" b="0" dirty="0">
              <a:solidFill>
                <a:srgbClr val="000000"/>
              </a:solidFill>
              <a:ea typeface="ヒラギノ角ゴ Pro W3" pitchFamily="1" charset="-128"/>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178762" y="4185698"/>
            <a:ext cx="6656052"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latin typeface="Arial" panose="020B0604020202020204" pitchFamily="34" charset="0"/>
                <a:ea typeface="ヒラギノ角ゴ Pro W3" pitchFamily="1" charset="-128"/>
                <a:cs typeface="Arial" panose="020B0604020202020204" pitchFamily="34" charset="0"/>
              </a:rPr>
              <a:t>Overall, Periodicals prices are increasing 1.5% to 1.9%. </a:t>
            </a:r>
          </a:p>
          <a:p>
            <a:pPr>
              <a:defRPr/>
            </a:pPr>
            <a:r>
              <a:rPr lang="en-US" dirty="0">
                <a:latin typeface="Arial" panose="020B0604020202020204" pitchFamily="34" charset="0"/>
                <a:cs typeface="Arial" panose="020B0604020202020204" pitchFamily="34" charset="0"/>
              </a:rPr>
              <a:t>We increased prices for sacks, nonmachinable mail, and lighter-weight pieces more than the average to better reflect our processing costs and to incent efficiency for the Periodicals mail class as a whole. </a:t>
            </a:r>
            <a:r>
              <a:rPr lang="en-US" dirty="0">
                <a:latin typeface="Arial" panose="020B0604020202020204" pitchFamily="34" charset="0"/>
                <a:ea typeface="ヒラギノ角ゴ Pro W3" pitchFamily="1" charset="-128"/>
                <a:cs typeface="Arial" panose="020B0604020202020204" pitchFamily="34" charset="0"/>
              </a:rPr>
              <a:t>Specific changes include:</a:t>
            </a:r>
          </a:p>
          <a:p>
            <a:pPr marL="171450" indent="-171450">
              <a:buFont typeface="Arial" panose="020B0604020202020204" pitchFamily="34" charset="0"/>
              <a:buChar char="•"/>
              <a:defRPr/>
            </a:pPr>
            <a:r>
              <a:rPr lang="en-US" dirty="0">
                <a:latin typeface="Arial" panose="020B0604020202020204" pitchFamily="34" charset="0"/>
                <a:cs typeface="Arial" panose="020B0604020202020204" pitchFamily="34" charset="0"/>
              </a:rPr>
              <a:t>Piece price increase – 1.8%.</a:t>
            </a:r>
          </a:p>
          <a:p>
            <a:pPr marL="171450" indent="-171450">
              <a:buFont typeface="Arial" panose="020B0604020202020204" pitchFamily="34" charset="0"/>
              <a:buChar char="•"/>
              <a:defRPr/>
            </a:pPr>
            <a:r>
              <a:rPr lang="en-US" dirty="0">
                <a:latin typeface="Arial" panose="020B0604020202020204" pitchFamily="34" charset="0"/>
                <a:cs typeface="Arial" panose="020B0604020202020204" pitchFamily="34" charset="0"/>
              </a:rPr>
              <a:t>Pound Price – 0%.</a:t>
            </a:r>
          </a:p>
          <a:p>
            <a:pPr marL="171450" indent="-171450">
              <a:buFont typeface="Arial" panose="020B0604020202020204" pitchFamily="34" charset="0"/>
              <a:buChar char="•"/>
              <a:defRPr/>
            </a:pPr>
            <a:r>
              <a:rPr lang="en-US" dirty="0">
                <a:latin typeface="Arial" panose="020B0604020202020204" pitchFamily="34" charset="0"/>
                <a:cs typeface="Arial" panose="020B0604020202020204" pitchFamily="34" charset="0"/>
              </a:rPr>
              <a:t>Bundle Price Increase – 5.2%.</a:t>
            </a:r>
          </a:p>
          <a:p>
            <a:pPr marL="171450" indent="-171450">
              <a:buFont typeface="Arial" panose="020B0604020202020204" pitchFamily="34" charset="0"/>
              <a:buChar char="•"/>
              <a:defRPr/>
            </a:pPr>
            <a:r>
              <a:rPr lang="en-US" dirty="0">
                <a:latin typeface="Arial" panose="020B0604020202020204" pitchFamily="34" charset="0"/>
                <a:cs typeface="Arial" panose="020B0604020202020204" pitchFamily="34" charset="0"/>
              </a:rPr>
              <a:t>Sack price increase – 12.0%.</a:t>
            </a:r>
          </a:p>
          <a:p>
            <a:pPr marL="171450" indent="-171450">
              <a:buFont typeface="Arial" panose="020B0604020202020204" pitchFamily="34" charset="0"/>
              <a:buChar char="•"/>
              <a:defRPr/>
            </a:pPr>
            <a:r>
              <a:rPr lang="en-US" dirty="0">
                <a:latin typeface="Arial" panose="020B0604020202020204" pitchFamily="34" charset="0"/>
                <a:cs typeface="Arial" panose="020B0604020202020204" pitchFamily="34" charset="0"/>
              </a:rPr>
              <a:t>Pallet price increase – 1.0%.</a:t>
            </a:r>
          </a:p>
          <a:p>
            <a:pPr eaLnBrk="1" fontAlgn="ctr" hangingPunct="1"/>
            <a:endParaRPr lang="en-US" dirty="0"/>
          </a:p>
          <a:p>
            <a:pPr eaLnBrk="1" fontAlgn="ctr" hangingPunct="1"/>
            <a:r>
              <a:rPr lang="en-US" dirty="0"/>
              <a:t>Time and Sports Illustrated’s postage will increase by (1.46%) and (1.09%) respectively</a:t>
            </a:r>
            <a:endParaRPr lang="en-US" sz="2000" dirty="0"/>
          </a:p>
          <a:p>
            <a:pPr eaLnBrk="1" fontAlgn="ctr" hangingPunct="1"/>
            <a:r>
              <a:rPr lang="en-US" dirty="0"/>
              <a:t>Thick monthlies such as Better Homes and Garden (1.19%), Good Housekeeping (1.17%), and Game Informer (0.96%) will see below-average postage increases</a:t>
            </a:r>
          </a:p>
          <a:p>
            <a:pPr eaLnBrk="1" fontAlgn="ctr" hangingPunct="1"/>
            <a:r>
              <a:rPr lang="en-US" dirty="0"/>
              <a:t>Local Newspapers average price increase is 3.2% and the largest is 4.2%. </a:t>
            </a:r>
          </a:p>
          <a:p>
            <a:pPr eaLnBrk="1" hangingPunct="1">
              <a:lnSpc>
                <a:spcPct val="90000"/>
              </a:lnSpc>
            </a:pPr>
            <a:r>
              <a:rPr lang="en-US" b="1" dirty="0"/>
              <a:t>Headlines</a:t>
            </a:r>
          </a:p>
          <a:p>
            <a:pPr marL="342900" indent="-342900" eaLnBrk="1" hangingPunct="1">
              <a:lnSpc>
                <a:spcPct val="90000"/>
              </a:lnSpc>
              <a:buFont typeface="Arial" panose="020B0604020202020204" pitchFamily="34" charset="0"/>
              <a:buChar char="•"/>
            </a:pPr>
            <a:r>
              <a:rPr lang="en-US" dirty="0"/>
              <a:t>No change in pound prices</a:t>
            </a:r>
          </a:p>
          <a:p>
            <a:pPr marL="342900" indent="-342900" eaLnBrk="1" hangingPunct="1">
              <a:lnSpc>
                <a:spcPct val="90000"/>
              </a:lnSpc>
              <a:buFont typeface="Arial" panose="020B0604020202020204" pitchFamily="34" charset="0"/>
              <a:buChar char="•"/>
            </a:pPr>
            <a:r>
              <a:rPr lang="en-US" dirty="0"/>
              <a:t>Piece price increase – 1.8%</a:t>
            </a:r>
          </a:p>
          <a:p>
            <a:pPr marL="342900" indent="-342900" eaLnBrk="1" hangingPunct="1">
              <a:lnSpc>
                <a:spcPct val="90000"/>
              </a:lnSpc>
              <a:buFont typeface="Arial" panose="020B0604020202020204" pitchFamily="34" charset="0"/>
              <a:buChar char="•"/>
            </a:pPr>
            <a:r>
              <a:rPr lang="en-US" dirty="0"/>
              <a:t>Higher changes where there are higher processing costs to manage cost coverage </a:t>
            </a:r>
          </a:p>
          <a:p>
            <a:pPr marL="342900" indent="-342900" eaLnBrk="1" hangingPunct="1">
              <a:lnSpc>
                <a:spcPct val="90000"/>
              </a:lnSpc>
              <a:buFont typeface="Arial" panose="020B0604020202020204" pitchFamily="34" charset="0"/>
              <a:buChar char="•"/>
            </a:pPr>
            <a:endParaRPr lang="en-US" b="1" dirty="0"/>
          </a:p>
          <a:p>
            <a:pPr eaLnBrk="1" fontAlgn="ctr" hangingPunct="1"/>
            <a:endParaRPr lang="en-US" dirty="0"/>
          </a:p>
          <a:p>
            <a:pPr lvl="1">
              <a:defRPr/>
            </a:pPr>
            <a:endParaRPr lang="en-US" dirty="0">
              <a:latin typeface="Arial" panose="020B0604020202020204" pitchFamily="34" charset="0"/>
              <a:cs typeface="Arial" panose="020B0604020202020204" pitchFamily="34" charset="0"/>
            </a:endParaRPr>
          </a:p>
          <a:p>
            <a:pPr lvl="1">
              <a:defRPr/>
            </a:pPr>
            <a:endParaRPr lang="en-US" b="1" dirty="0">
              <a:latin typeface="Arial" panose="020B0604020202020204" pitchFamily="34" charset="0"/>
              <a:cs typeface="Arial" panose="020B0604020202020204" pitchFamily="34" charset="0"/>
            </a:endParaRPr>
          </a:p>
          <a:p>
            <a:pPr eaLnBrk="1" hangingPunct="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6935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b="1">
                <a:solidFill>
                  <a:srgbClr val="000066"/>
                </a:solidFill>
                <a:latin typeface="Arial" charset="0"/>
              </a:defRPr>
            </a:lvl1pPr>
            <a:lvl2pPr marL="742950" indent="-285750" defTabSz="919163" eaLnBrk="0" hangingPunct="0">
              <a:defRPr sz="1600" b="1">
                <a:solidFill>
                  <a:srgbClr val="000066"/>
                </a:solidFill>
                <a:latin typeface="Arial" charset="0"/>
              </a:defRPr>
            </a:lvl2pPr>
            <a:lvl3pPr marL="1143000" indent="-228600" defTabSz="919163" eaLnBrk="0" hangingPunct="0">
              <a:defRPr sz="1600" b="1">
                <a:solidFill>
                  <a:srgbClr val="000066"/>
                </a:solidFill>
                <a:latin typeface="Arial" charset="0"/>
              </a:defRPr>
            </a:lvl3pPr>
            <a:lvl4pPr marL="1600200" indent="-228600" defTabSz="919163" eaLnBrk="0" hangingPunct="0">
              <a:defRPr sz="1600" b="1">
                <a:solidFill>
                  <a:srgbClr val="000066"/>
                </a:solidFill>
                <a:latin typeface="Arial" charset="0"/>
              </a:defRPr>
            </a:lvl4pPr>
            <a:lvl5pPr marL="2057400" indent="-228600" defTabSz="919163" eaLnBrk="0" hangingPunct="0">
              <a:defRPr sz="1600" b="1">
                <a:solidFill>
                  <a:srgbClr val="000066"/>
                </a:solidFill>
                <a:latin typeface="Arial" charset="0"/>
              </a:defRPr>
            </a:lvl5pPr>
            <a:lvl6pPr marL="2514600" indent="-228600" defTabSz="919163" eaLnBrk="0" fontAlgn="base" hangingPunct="0">
              <a:spcBef>
                <a:spcPct val="0"/>
              </a:spcBef>
              <a:spcAft>
                <a:spcPct val="0"/>
              </a:spcAft>
              <a:defRPr sz="1600" b="1">
                <a:solidFill>
                  <a:srgbClr val="000066"/>
                </a:solidFill>
                <a:latin typeface="Arial" charset="0"/>
              </a:defRPr>
            </a:lvl6pPr>
            <a:lvl7pPr marL="2971800" indent="-228600" defTabSz="919163" eaLnBrk="0" fontAlgn="base" hangingPunct="0">
              <a:spcBef>
                <a:spcPct val="0"/>
              </a:spcBef>
              <a:spcAft>
                <a:spcPct val="0"/>
              </a:spcAft>
              <a:defRPr sz="1600" b="1">
                <a:solidFill>
                  <a:srgbClr val="000066"/>
                </a:solidFill>
                <a:latin typeface="Arial" charset="0"/>
              </a:defRPr>
            </a:lvl7pPr>
            <a:lvl8pPr marL="3429000" indent="-228600" defTabSz="919163" eaLnBrk="0" fontAlgn="base" hangingPunct="0">
              <a:spcBef>
                <a:spcPct val="0"/>
              </a:spcBef>
              <a:spcAft>
                <a:spcPct val="0"/>
              </a:spcAft>
              <a:defRPr sz="1600" b="1">
                <a:solidFill>
                  <a:srgbClr val="000066"/>
                </a:solidFill>
                <a:latin typeface="Arial" charset="0"/>
              </a:defRPr>
            </a:lvl8pPr>
            <a:lvl9pPr marL="3886200" indent="-228600" defTabSz="919163" eaLnBrk="0" fontAlgn="base" hangingPunct="0">
              <a:spcBef>
                <a:spcPct val="0"/>
              </a:spcBef>
              <a:spcAft>
                <a:spcPct val="0"/>
              </a:spcAft>
              <a:defRPr sz="1600" b="1">
                <a:solidFill>
                  <a:srgbClr val="000066"/>
                </a:solidFill>
                <a:latin typeface="Arial" charset="0"/>
              </a:defRPr>
            </a:lvl9pPr>
          </a:lstStyle>
          <a:p>
            <a:pPr eaLnBrk="1" hangingPunct="1"/>
            <a:fld id="{C1A4A0ED-014B-4334-ADD2-2A88158DF373}" type="slidenum">
              <a:rPr lang="en-US" sz="1200" b="0" smtClean="0">
                <a:solidFill>
                  <a:schemeClr val="tx1"/>
                </a:solidFill>
              </a:rPr>
              <a:pPr eaLnBrk="1" hangingPunct="1"/>
              <a:t>15</a:t>
            </a:fld>
            <a:endParaRPr lang="en-US" sz="1200" b="0" dirty="0">
              <a:solidFill>
                <a:schemeClr val="tx1"/>
              </a:solidFill>
            </a:endParaRPr>
          </a:p>
        </p:txBody>
      </p:sp>
      <p:sp>
        <p:nvSpPr>
          <p:cNvPr id="5017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31863" eaLnBrk="0" hangingPunct="0">
              <a:defRPr sz="1600" b="1">
                <a:solidFill>
                  <a:srgbClr val="000066"/>
                </a:solidFill>
                <a:latin typeface="Arial" charset="0"/>
              </a:defRPr>
            </a:lvl1pPr>
            <a:lvl2pPr marL="742950" indent="-285750" defTabSz="931863" eaLnBrk="0" hangingPunct="0">
              <a:defRPr sz="1600" b="1">
                <a:solidFill>
                  <a:srgbClr val="000066"/>
                </a:solidFill>
                <a:latin typeface="Arial" charset="0"/>
              </a:defRPr>
            </a:lvl2pPr>
            <a:lvl3pPr marL="1143000" indent="-228600" defTabSz="931863" eaLnBrk="0" hangingPunct="0">
              <a:defRPr sz="1600" b="1">
                <a:solidFill>
                  <a:srgbClr val="000066"/>
                </a:solidFill>
                <a:latin typeface="Arial" charset="0"/>
              </a:defRPr>
            </a:lvl3pPr>
            <a:lvl4pPr marL="1600200" indent="-228600" defTabSz="931863" eaLnBrk="0" hangingPunct="0">
              <a:defRPr sz="1600" b="1">
                <a:solidFill>
                  <a:srgbClr val="000066"/>
                </a:solidFill>
                <a:latin typeface="Arial" charset="0"/>
              </a:defRPr>
            </a:lvl4pPr>
            <a:lvl5pPr marL="2057400" indent="-228600" defTabSz="931863" eaLnBrk="0" hangingPunct="0">
              <a:defRPr sz="1600" b="1">
                <a:solidFill>
                  <a:srgbClr val="000066"/>
                </a:solidFill>
                <a:latin typeface="Arial" charset="0"/>
              </a:defRPr>
            </a:lvl5pPr>
            <a:lvl6pPr marL="2514600" indent="-228600" defTabSz="931863" eaLnBrk="0" fontAlgn="base" hangingPunct="0">
              <a:spcBef>
                <a:spcPct val="0"/>
              </a:spcBef>
              <a:spcAft>
                <a:spcPct val="0"/>
              </a:spcAft>
              <a:defRPr sz="1600" b="1">
                <a:solidFill>
                  <a:srgbClr val="000066"/>
                </a:solidFill>
                <a:latin typeface="Arial" charset="0"/>
              </a:defRPr>
            </a:lvl6pPr>
            <a:lvl7pPr marL="2971800" indent="-228600" defTabSz="931863" eaLnBrk="0" fontAlgn="base" hangingPunct="0">
              <a:spcBef>
                <a:spcPct val="0"/>
              </a:spcBef>
              <a:spcAft>
                <a:spcPct val="0"/>
              </a:spcAft>
              <a:defRPr sz="1600" b="1">
                <a:solidFill>
                  <a:srgbClr val="000066"/>
                </a:solidFill>
                <a:latin typeface="Arial" charset="0"/>
              </a:defRPr>
            </a:lvl7pPr>
            <a:lvl8pPr marL="3429000" indent="-228600" defTabSz="931863" eaLnBrk="0" fontAlgn="base" hangingPunct="0">
              <a:spcBef>
                <a:spcPct val="0"/>
              </a:spcBef>
              <a:spcAft>
                <a:spcPct val="0"/>
              </a:spcAft>
              <a:defRPr sz="1600" b="1">
                <a:solidFill>
                  <a:srgbClr val="000066"/>
                </a:solidFill>
                <a:latin typeface="Arial" charset="0"/>
              </a:defRPr>
            </a:lvl8pPr>
            <a:lvl9pPr marL="3886200" indent="-228600" defTabSz="931863" eaLnBrk="0" fontAlgn="base" hangingPunct="0">
              <a:spcBef>
                <a:spcPct val="0"/>
              </a:spcBef>
              <a:spcAft>
                <a:spcPct val="0"/>
              </a:spcAft>
              <a:defRPr sz="1600" b="1">
                <a:solidFill>
                  <a:srgbClr val="000066"/>
                </a:solidFill>
                <a:latin typeface="Arial" charset="0"/>
              </a:defRPr>
            </a:lvl9pPr>
          </a:lstStyle>
          <a:p>
            <a:pPr algn="r" eaLnBrk="1" hangingPunct="1"/>
            <a:fld id="{C6B94059-C6C6-4AB3-BF65-7DD7886E5B3D}" type="slidenum">
              <a:rPr lang="en-US" sz="1200" b="0">
                <a:solidFill>
                  <a:schemeClr val="tx1"/>
                </a:solidFill>
              </a:rPr>
              <a:pPr algn="r" eaLnBrk="1" hangingPunct="1"/>
              <a:t>15</a:t>
            </a:fld>
            <a:endParaRPr lang="en-US" sz="1200" b="0" dirty="0">
              <a:solidFill>
                <a:schemeClr val="tx1"/>
              </a:solidFill>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xfrm>
            <a:off x="289393" y="4416425"/>
            <a:ext cx="6466138"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lstStyle/>
          <a:p>
            <a:pPr eaLnBrk="1" hangingPunct="1"/>
            <a:r>
              <a:rPr lang="en-US" dirty="0"/>
              <a:t>Key points:</a:t>
            </a:r>
          </a:p>
          <a:p>
            <a:pPr eaLnBrk="1" hangingPunct="1"/>
            <a:r>
              <a:rPr lang="en-US" dirty="0"/>
              <a:t>Higher than average Media Mail increase to improve cost coverage</a:t>
            </a:r>
          </a:p>
          <a:p>
            <a:pPr eaLnBrk="1" hangingPunct="1"/>
            <a:r>
              <a:rPr lang="en-US" dirty="0"/>
              <a:t>BPM Flats/Parcels Lower increase to more </a:t>
            </a:r>
            <a:r>
              <a:rPr lang="en-US" dirty="0" err="1"/>
              <a:t>worksharing</a:t>
            </a:r>
            <a:r>
              <a:rPr lang="en-US" dirty="0"/>
              <a:t>.</a:t>
            </a:r>
          </a:p>
          <a:p>
            <a:pPr eaLnBrk="1" hangingPunct="1"/>
            <a:r>
              <a:rPr lang="en-US" dirty="0"/>
              <a:t>The Package Services mail class includes Media Mail, Library Mail, and Bound Printed Matter. These types of parcels are restricted based on mail contents and, for Library Mail, who is eligible to send and receive them. Most of these increases are close to the average increase for this price change, or lower.</a:t>
            </a:r>
          </a:p>
          <a:p>
            <a:pPr eaLnBrk="1" hangingPunct="1"/>
            <a:endParaRPr lang="en-US" dirty="0"/>
          </a:p>
          <a:p>
            <a:pPr eaLnBrk="1" hangingPunct="1">
              <a:lnSpc>
                <a:spcPct val="90000"/>
              </a:lnSpc>
            </a:pPr>
            <a:r>
              <a:rPr lang="en-US" b="1" dirty="0"/>
              <a:t>Headlines</a:t>
            </a:r>
          </a:p>
          <a:p>
            <a:pPr marL="342900" indent="-342900" eaLnBrk="1" hangingPunct="1">
              <a:lnSpc>
                <a:spcPct val="90000"/>
              </a:lnSpc>
              <a:buFont typeface="Arial" panose="020B0604020202020204" pitchFamily="34" charset="0"/>
              <a:buChar char="•"/>
            </a:pPr>
            <a:r>
              <a:rPr lang="en-US" dirty="0"/>
              <a:t>Slightly higher increase to Media Mail to improve cost coverage </a:t>
            </a:r>
          </a:p>
          <a:p>
            <a:pPr marL="342900" indent="-342900" eaLnBrk="1" hangingPunct="1">
              <a:lnSpc>
                <a:spcPct val="90000"/>
              </a:lnSpc>
              <a:buFont typeface="Arial" panose="020B0604020202020204" pitchFamily="34" charset="0"/>
              <a:buChar char="•"/>
            </a:pPr>
            <a:r>
              <a:rPr lang="en-US" dirty="0"/>
              <a:t>Higher increases to less dropped shipped BPM Flats and Parcels</a:t>
            </a:r>
          </a:p>
        </p:txBody>
      </p:sp>
    </p:spTree>
    <p:extLst>
      <p:ext uri="{BB962C8B-B14F-4D97-AF65-F5344CB8AC3E}">
        <p14:creationId xmlns:p14="http://schemas.microsoft.com/office/powerpoint/2010/main" val="1856848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r>
              <a:rPr lang="en-US" dirty="0"/>
              <a:t>Higher price increase for PO Boxes with 85% or higher occupancy</a:t>
            </a:r>
          </a:p>
          <a:p>
            <a:r>
              <a:rPr lang="en-US" dirty="0"/>
              <a:t>Certified Mail gets a 5 cents increase or 1.4%,</a:t>
            </a:r>
          </a:p>
          <a:p>
            <a:endParaRPr lang="en-US" dirty="0"/>
          </a:p>
          <a:p>
            <a:r>
              <a:rPr lang="en-US" dirty="0"/>
              <a:t>Here are a few of the changes to our most popular Extra Services, which add value to both mailers and recipients. </a:t>
            </a:r>
          </a:p>
          <a:p>
            <a:r>
              <a:rPr lang="en-US" dirty="0"/>
              <a:t>Within PO Boxes, some ZIP Codes are</a:t>
            </a:r>
            <a:r>
              <a:rPr lang="en-US" baseline="0" dirty="0"/>
              <a:t> moving fee groups. Most customers will not see a price increase this price change, while some will see a larger than average increase.</a:t>
            </a:r>
            <a:endParaRPr lang="en-US" dirty="0"/>
          </a:p>
          <a:p>
            <a:r>
              <a:rPr lang="en-US" dirty="0"/>
              <a:t>Within the Return Receipt product, the Electronic Return Receipt price will increase more than the price for a printed (green card) receipt.</a:t>
            </a:r>
          </a:p>
          <a:p>
            <a:endParaRPr lang="en-US" dirty="0"/>
          </a:p>
          <a:p>
            <a:pPr eaLnBrk="1" hangingPunct="1">
              <a:lnSpc>
                <a:spcPct val="90000"/>
              </a:lnSpc>
            </a:pPr>
            <a:r>
              <a:rPr lang="en-US" b="1" dirty="0"/>
              <a:t>Headlines</a:t>
            </a:r>
          </a:p>
          <a:p>
            <a:pPr marL="342900" indent="-342900" eaLnBrk="1" hangingPunct="1">
              <a:lnSpc>
                <a:spcPct val="90000"/>
              </a:lnSpc>
              <a:buFont typeface="Arial" panose="020B0604020202020204" pitchFamily="34" charset="0"/>
              <a:buChar char="•"/>
            </a:pPr>
            <a:r>
              <a:rPr lang="en-US" dirty="0"/>
              <a:t>Reclassified some PO Boxes within fee groups</a:t>
            </a:r>
          </a:p>
          <a:p>
            <a:pPr marL="342900" indent="-342900" eaLnBrk="1" hangingPunct="1">
              <a:lnSpc>
                <a:spcPct val="90000"/>
              </a:lnSpc>
              <a:buFont typeface="Arial" panose="020B0604020202020204" pitchFamily="34" charset="0"/>
              <a:buChar char="•"/>
            </a:pPr>
            <a:r>
              <a:rPr lang="en-US" dirty="0"/>
              <a:t>Moderate increase to Certified Mail - 5 cents</a:t>
            </a:r>
          </a:p>
          <a:p>
            <a:pPr marL="342900" indent="-342900" eaLnBrk="1" hangingPunct="1">
              <a:lnSpc>
                <a:spcPct val="90000"/>
              </a:lnSpc>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620B5016-E2AF-46F5-A1D3-72659FF193AD}" type="slidenum">
              <a:rPr lang="en-US" smtClean="0"/>
              <a:pPr>
                <a:defRPr/>
              </a:pPr>
              <a:t>16</a:t>
            </a:fld>
            <a:endParaRPr lang="en-US" dirty="0"/>
          </a:p>
        </p:txBody>
      </p:sp>
    </p:spTree>
    <p:extLst>
      <p:ext uri="{BB962C8B-B14F-4D97-AF65-F5344CB8AC3E}">
        <p14:creationId xmlns:p14="http://schemas.microsoft.com/office/powerpoint/2010/main" val="2574477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1181100" y="261938"/>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xfrm>
            <a:off x="170821" y="3861786"/>
            <a:ext cx="6712299" cy="49678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Promotions are discounts to encourage mailers to use new technologies in mail</a:t>
            </a:r>
          </a:p>
          <a:p>
            <a:r>
              <a:rPr lang="en-US" altLang="en-US" dirty="0"/>
              <a:t>We brought back promotions in 2019 because we had Governors</a:t>
            </a:r>
            <a:r>
              <a:rPr lang="en-US" altLang="en-US" baseline="0" dirty="0"/>
              <a:t> in place to approve them. We are glad to offer promotions again in 2020, similar to those offered in 2019</a:t>
            </a:r>
            <a:r>
              <a:rPr lang="en-US" altLang="en-US" dirty="0"/>
              <a:t>:</a:t>
            </a:r>
          </a:p>
          <a:p>
            <a:pPr marL="171450" indent="-171450">
              <a:buFont typeface="Arial" panose="020B0604020202020204" pitchFamily="34" charset="0"/>
              <a:buChar char="•"/>
            </a:pPr>
            <a:r>
              <a:rPr lang="en-US" altLang="en-US" dirty="0"/>
              <a:t>Tactile, Sensory and Interactive Mail piece Engagement - Use of advanced print innovations in paper and stock, substrates, inks, interactive elements, and finishing techniques. Marketing Mail will be eligible for an upfront 2% postage discount during the promotion period.</a:t>
            </a:r>
          </a:p>
          <a:p>
            <a:pPr marL="171450" indent="-171450">
              <a:buFont typeface="Arial" panose="020B0604020202020204" pitchFamily="34" charset="0"/>
              <a:buChar char="•"/>
            </a:pPr>
            <a:r>
              <a:rPr lang="en-US" altLang="en-US" dirty="0"/>
              <a:t>Emerging and Advanced Technology - Incorporate emerging technologies such as AR, VR/MR, NFC, Video in Print, multichannel mail integration with Addressable TV or digital assistants into their direct mail pieces. Marketing Mail and First-Class Mail qualified pieces will be eligible for an upfront 2% postage discount during the promotion period.</a:t>
            </a:r>
          </a:p>
          <a:p>
            <a:pPr marL="171450" indent="-171450">
              <a:buFont typeface="Arial" panose="020B0604020202020204" pitchFamily="34" charset="0"/>
              <a:buChar char="•"/>
            </a:pPr>
            <a:r>
              <a:rPr lang="en-US" altLang="en-US" dirty="0"/>
              <a:t>Earned Value Reply Mail – Encourages mailers to continue to distribute Business Reply Mail (BRM), Courtesy Reply Mail (CRM) and Share Mail envelopes and cards by providing them with a financial benefit when their customers put those pieces back in the mail. New Participants will earn a 2 cent credit per counted reply piece. Repeat participant who meet a threshold of 93% of their SPLY volume will earn a 2 cent per piece credit, those exceeding their SPLY volume will earn a 4 cent per piece credit. Credits may be applied to postage for First-Class and Marketing Mail</a:t>
            </a:r>
          </a:p>
          <a:p>
            <a:pPr marL="171450" indent="-171450">
              <a:buFont typeface="Arial" panose="020B0604020202020204" pitchFamily="34" charset="0"/>
              <a:buChar char="•"/>
            </a:pPr>
            <a:r>
              <a:rPr lang="en-US" altLang="en-US" dirty="0" smtClean="0"/>
              <a:t>Personalized </a:t>
            </a:r>
            <a:r>
              <a:rPr lang="en-US" altLang="en-US" dirty="0"/>
              <a:t>Color </a:t>
            </a:r>
            <a:r>
              <a:rPr lang="en-US" altLang="en-US" dirty="0" err="1"/>
              <a:t>Transpromo</a:t>
            </a:r>
            <a:r>
              <a:rPr lang="en-US" altLang="en-US" dirty="0"/>
              <a:t> - First-Class Mail bills and statements incorporating color will be eligible for an upfront 2% postage discount during the promotion period</a:t>
            </a:r>
          </a:p>
          <a:p>
            <a:pPr marL="171450" indent="-171450">
              <a:buFont typeface="Arial" panose="020B0604020202020204" pitchFamily="34" charset="0"/>
              <a:buChar char="•"/>
            </a:pPr>
            <a:r>
              <a:rPr lang="en-US" altLang="en-US" dirty="0"/>
              <a:t>Mobile Shopping - Direct mail pieces with mobile technologies that facilitate a convenient online shopping experience for consumers during the holiday season will be eligible for an upfront 2% postage discount during the promotion period.</a:t>
            </a:r>
          </a:p>
          <a:p>
            <a:pPr marL="171450" indent="-171450">
              <a:buFont typeface="Arial" panose="020B0604020202020204" pitchFamily="34" charset="0"/>
              <a:buChar char="•"/>
            </a:pPr>
            <a:r>
              <a:rPr lang="en-US" altLang="en-US" dirty="0"/>
              <a:t>Informed Delivery – Adoption of Informed Delivery. Marketing Mail letters and First-Class Mail will be eligible for an upfront 2% postage discount during the promotion.</a:t>
            </a:r>
          </a:p>
          <a:p>
            <a:endParaRPr lang="en-US" altLang="en-US" dirty="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09" indent="-285734">
              <a:spcBef>
                <a:spcPct val="30000"/>
              </a:spcBef>
              <a:defRPr sz="1200">
                <a:solidFill>
                  <a:schemeClr val="tx1"/>
                </a:solidFill>
                <a:latin typeface="Calibri" pitchFamily="34" charset="0"/>
              </a:defRPr>
            </a:lvl2pPr>
            <a:lvl3pPr marL="1142937" indent="-228587">
              <a:spcBef>
                <a:spcPct val="30000"/>
              </a:spcBef>
              <a:defRPr sz="1200">
                <a:solidFill>
                  <a:schemeClr val="tx1"/>
                </a:solidFill>
                <a:latin typeface="Calibri" pitchFamily="34" charset="0"/>
              </a:defRPr>
            </a:lvl3pPr>
            <a:lvl4pPr marL="1600111" indent="-228587">
              <a:spcBef>
                <a:spcPct val="30000"/>
              </a:spcBef>
              <a:defRPr sz="1200">
                <a:solidFill>
                  <a:schemeClr val="tx1"/>
                </a:solidFill>
                <a:latin typeface="Calibri" pitchFamily="34" charset="0"/>
              </a:defRPr>
            </a:lvl4pPr>
            <a:lvl5pPr marL="2057287" indent="-228587">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a:spcBef>
                <a:spcPct val="0"/>
              </a:spcBef>
            </a:pPr>
            <a:fld id="{E777EFAD-DAA1-45F6-B234-E5CC566D63C9}" type="slidenum">
              <a:rPr lang="en-US" altLang="en-US">
                <a:solidFill>
                  <a:prstClr val="black"/>
                </a:solidFill>
                <a:latin typeface="Arial" charset="0"/>
              </a:rPr>
              <a:pPr>
                <a:spcBef>
                  <a:spcPct val="0"/>
                </a:spcBef>
              </a:pPr>
              <a:t>17</a:t>
            </a:fld>
            <a:endParaRPr lang="en-US" altLang="en-US" dirty="0">
              <a:solidFill>
                <a:prstClr val="black"/>
              </a:solidFill>
              <a:latin typeface="Arial" charset="0"/>
            </a:endParaRPr>
          </a:p>
        </p:txBody>
      </p:sp>
    </p:spTree>
    <p:extLst>
      <p:ext uri="{BB962C8B-B14F-4D97-AF65-F5344CB8AC3E}">
        <p14:creationId xmlns:p14="http://schemas.microsoft.com/office/powerpoint/2010/main" val="464008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Let’s move on to the price change for our competitive products, which include expedited mail and most of our parcel business. These products are subject to different pricing rules </a:t>
            </a:r>
            <a:r>
              <a:rPr lang="en-US" dirty="0"/>
              <a:t>because we compete with private delivery services in these categories. Here are a </a:t>
            </a:r>
            <a:r>
              <a:rPr lang="en-US" sz="1200" kern="1200" dirty="0">
                <a:solidFill>
                  <a:schemeClr val="tx1"/>
                </a:solidFill>
                <a:effectLst/>
                <a:latin typeface="Arial" charset="0"/>
                <a:ea typeface="+mn-ea"/>
                <a:cs typeface="+mn-cs"/>
              </a:rPr>
              <a:t>few highlights of the </a:t>
            </a:r>
            <a:r>
              <a:rPr lang="en-US" dirty="0"/>
              <a:t>competitive price </a:t>
            </a:r>
            <a:r>
              <a:rPr lang="en-US" sz="1200" kern="1200" dirty="0">
                <a:solidFill>
                  <a:schemeClr val="tx1"/>
                </a:solidFill>
                <a:effectLst/>
                <a:latin typeface="Arial" charset="0"/>
                <a:ea typeface="+mn-ea"/>
                <a:cs typeface="+mn-cs"/>
              </a:rPr>
              <a:t>change:</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Priority Mail prices </a:t>
            </a:r>
            <a:r>
              <a:rPr lang="en-US" dirty="0"/>
              <a:t>will increase an average of 4.1 percent, with Commercial prices increasing 2.9 percent and Retail prices increasing 4.9 percent.  </a:t>
            </a:r>
          </a:p>
          <a:p>
            <a:pPr marL="171450" indent="-171450">
              <a:buFont typeface="Arial" panose="020B0604020202020204" pitchFamily="34" charset="0"/>
              <a:buChar char="•"/>
            </a:pPr>
            <a:r>
              <a:rPr lang="en-US" dirty="0"/>
              <a:t>Priority Mail Express prices will be increasing 3.5 percent on average. </a:t>
            </a:r>
          </a:p>
          <a:p>
            <a:pPr marL="171450" indent="-171450">
              <a:buFont typeface="Arial" panose="020B0604020202020204" pitchFamily="34" charset="0"/>
              <a:buChar char="•"/>
            </a:pPr>
            <a:r>
              <a:rPr lang="en-US" dirty="0"/>
              <a:t>First-Class Package Service will increase 2.6 percent, with Retail increasing 3.9 percent on average, and Commercial increasing 2.2 percent on average.  The zone structure introduced in 2019 will remain.</a:t>
            </a:r>
          </a:p>
          <a:p>
            <a:pPr marL="171450" indent="-171450">
              <a:buFont typeface="Arial" panose="020B0604020202020204" pitchFamily="34" charset="0"/>
              <a:buChar char="•"/>
            </a:pPr>
            <a:r>
              <a:rPr lang="en-US" dirty="0"/>
              <a:t>Retail Ground will be increasing 3.9 percent on average.  </a:t>
            </a:r>
          </a:p>
          <a:p>
            <a:pPr marL="171450" indent="-171450">
              <a:buFont typeface="Arial" panose="020B0604020202020204" pitchFamily="34" charset="0"/>
              <a:buChar char="•"/>
            </a:pPr>
            <a:r>
              <a:rPr lang="en-US" dirty="0"/>
              <a:t>New for 2020 USPS Retail Ground will be subject to dimensional weighting for parcels over one cubic foot, like our other domestic parcels,  The dimensional divisor will be 166, the same as our other parcel offerings. </a:t>
            </a:r>
          </a:p>
          <a:p>
            <a:pPr marL="628650" lvl="1" indent="-171450">
              <a:buFont typeface="Arial" panose="020B0604020202020204" pitchFamily="34" charset="0"/>
              <a:buChar char="•"/>
            </a:pPr>
            <a:r>
              <a:rPr lang="en-US" dirty="0"/>
              <a:t>Again, only parcels over one cubic foot will be subject to dimensional weight pricing. This better reflects our handling costs for these types of parcels. These changes will take effect in January</a:t>
            </a:r>
          </a:p>
          <a:p>
            <a:pPr marL="171450" indent="-171450">
              <a:buFont typeface="Arial" panose="020B0604020202020204" pitchFamily="34" charset="0"/>
              <a:buChar char="•"/>
            </a:pPr>
            <a:r>
              <a:rPr lang="en-US" dirty="0"/>
              <a:t>Increases to our competitive international products, such as GXG, PMEI, PMI, FCPIS will be increasing on average 6.5 percent, although the increases will vary by product. </a:t>
            </a:r>
          </a:p>
        </p:txBody>
      </p:sp>
      <p:sp>
        <p:nvSpPr>
          <p:cNvPr id="4" name="Slide Number Placeholder 3"/>
          <p:cNvSpPr>
            <a:spLocks noGrp="1"/>
          </p:cNvSpPr>
          <p:nvPr>
            <p:ph type="sldNum" sz="quarter" idx="10"/>
          </p:nvPr>
        </p:nvSpPr>
        <p:spPr/>
        <p:txBody>
          <a:bodyPr/>
          <a:lstStyle/>
          <a:p>
            <a:pPr>
              <a:defRPr/>
            </a:pPr>
            <a:fld id="{620B5016-E2AF-46F5-A1D3-72659FF193AD}"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334748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Prices for Parcel Select (pieces that weigh 1 pound or more) are increasing 2.5% for destination entered parcels, on average, and 3.9% for the end-to-end Ground prices.</a:t>
            </a:r>
            <a:endParaRPr lang="en-US" dirty="0"/>
          </a:p>
          <a:p>
            <a:pPr marL="171450" indent="-171450">
              <a:buFont typeface="Arial" panose="020B0604020202020204" pitchFamily="34" charset="0"/>
              <a:buChar char="•"/>
            </a:pPr>
            <a:r>
              <a:rPr lang="en-US" dirty="0"/>
              <a:t>Parcel Select Lightweight (pieces that weigh under 1 pound) will increase 4.2%.</a:t>
            </a:r>
          </a:p>
          <a:p>
            <a:pPr marL="171450" indent="-171450">
              <a:buFont typeface="Arial" panose="020B0604020202020204" pitchFamily="34" charset="0"/>
              <a:buChar char="•"/>
            </a:pPr>
            <a:r>
              <a:rPr lang="en-US" dirty="0"/>
              <a:t>Parcel Return Service prices are increasing an average of 4.9%.</a:t>
            </a:r>
          </a:p>
          <a:p>
            <a:r>
              <a:rPr lang="en-US" dirty="0"/>
              <a:t>A few other notes:</a:t>
            </a:r>
          </a:p>
          <a:p>
            <a:r>
              <a:rPr lang="en-US" dirty="0"/>
              <a:t>* Premium Data Retention and Retrieval Services are new offerings that will allow a customer to request the Postal Service to retain scan data and signature data beyond the Postal Service’s standard data retention period, for up to 10 years.  The service is available for parcels shipped via PME, PM, FCPS, Parcel Select and Adult Signature Services, with prices starting at $2.10.</a:t>
            </a:r>
          </a:p>
          <a:p>
            <a:pPr lvl="0"/>
            <a:r>
              <a:rPr lang="en-US"/>
              <a:t>* The </a:t>
            </a:r>
            <a:r>
              <a:rPr lang="en-US" dirty="0"/>
              <a:t>Postal Service is introducing a 20-cent per piece charge for packages paid through the electronic Verification System (</a:t>
            </a:r>
            <a:r>
              <a:rPr lang="en-US" dirty="0" err="1"/>
              <a:t>eVS</a:t>
            </a:r>
            <a:r>
              <a:rPr lang="en-US" dirty="0"/>
              <a:t>) that are not manifested, as required, and which exceed the established threshold.  Accurate electronic manifesting is important to both mailers and the Postal Service because it provides important data on packages, including pricing elements that enable accurate, timely, payment of packages.  Packages assessed this charge will not be assessed an </a:t>
            </a:r>
            <a:r>
              <a:rPr lang="en-US" dirty="0" err="1"/>
              <a:t>IMpb</a:t>
            </a:r>
            <a:r>
              <a:rPr lang="en-US" dirty="0"/>
              <a:t> compliance fee, when applicable.</a:t>
            </a:r>
          </a:p>
          <a:p>
            <a:r>
              <a:rPr lang="en-US" dirty="0"/>
              <a:t> </a:t>
            </a:r>
          </a:p>
        </p:txBody>
      </p:sp>
      <p:sp>
        <p:nvSpPr>
          <p:cNvPr id="4" name="Slide Number Placeholder 3"/>
          <p:cNvSpPr>
            <a:spLocks noGrp="1"/>
          </p:cNvSpPr>
          <p:nvPr>
            <p:ph type="sldNum" sz="quarter" idx="10"/>
          </p:nvPr>
        </p:nvSpPr>
        <p:spPr/>
        <p:txBody>
          <a:bodyPr/>
          <a:lstStyle/>
          <a:p>
            <a:pPr>
              <a:defRPr/>
            </a:pPr>
            <a:fld id="{620B5016-E2AF-46F5-A1D3-72659FF193AD}"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957753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b="1">
                <a:solidFill>
                  <a:srgbClr val="000066"/>
                </a:solidFill>
                <a:latin typeface="Arial" charset="0"/>
              </a:defRPr>
            </a:lvl1pPr>
            <a:lvl2pPr marL="742950" indent="-285750" defTabSz="919163" eaLnBrk="0" hangingPunct="0">
              <a:defRPr sz="1600" b="1">
                <a:solidFill>
                  <a:srgbClr val="000066"/>
                </a:solidFill>
                <a:latin typeface="Arial" charset="0"/>
              </a:defRPr>
            </a:lvl2pPr>
            <a:lvl3pPr marL="1143000" indent="-228600" defTabSz="919163" eaLnBrk="0" hangingPunct="0">
              <a:defRPr sz="1600" b="1">
                <a:solidFill>
                  <a:srgbClr val="000066"/>
                </a:solidFill>
                <a:latin typeface="Arial" charset="0"/>
              </a:defRPr>
            </a:lvl3pPr>
            <a:lvl4pPr marL="1600200" indent="-228600" defTabSz="919163" eaLnBrk="0" hangingPunct="0">
              <a:defRPr sz="1600" b="1">
                <a:solidFill>
                  <a:srgbClr val="000066"/>
                </a:solidFill>
                <a:latin typeface="Arial" charset="0"/>
              </a:defRPr>
            </a:lvl4pPr>
            <a:lvl5pPr marL="2057400" indent="-228600" defTabSz="919163" eaLnBrk="0" hangingPunct="0">
              <a:defRPr sz="1600" b="1">
                <a:solidFill>
                  <a:srgbClr val="000066"/>
                </a:solidFill>
                <a:latin typeface="Arial" charset="0"/>
              </a:defRPr>
            </a:lvl5pPr>
            <a:lvl6pPr marL="2514600" indent="-228600" defTabSz="919163" eaLnBrk="0" fontAlgn="base" hangingPunct="0">
              <a:spcBef>
                <a:spcPct val="0"/>
              </a:spcBef>
              <a:spcAft>
                <a:spcPct val="0"/>
              </a:spcAft>
              <a:defRPr sz="1600" b="1">
                <a:solidFill>
                  <a:srgbClr val="000066"/>
                </a:solidFill>
                <a:latin typeface="Arial" charset="0"/>
              </a:defRPr>
            </a:lvl6pPr>
            <a:lvl7pPr marL="2971800" indent="-228600" defTabSz="919163" eaLnBrk="0" fontAlgn="base" hangingPunct="0">
              <a:spcBef>
                <a:spcPct val="0"/>
              </a:spcBef>
              <a:spcAft>
                <a:spcPct val="0"/>
              </a:spcAft>
              <a:defRPr sz="1600" b="1">
                <a:solidFill>
                  <a:srgbClr val="000066"/>
                </a:solidFill>
                <a:latin typeface="Arial" charset="0"/>
              </a:defRPr>
            </a:lvl7pPr>
            <a:lvl8pPr marL="3429000" indent="-228600" defTabSz="919163" eaLnBrk="0" fontAlgn="base" hangingPunct="0">
              <a:spcBef>
                <a:spcPct val="0"/>
              </a:spcBef>
              <a:spcAft>
                <a:spcPct val="0"/>
              </a:spcAft>
              <a:defRPr sz="1600" b="1">
                <a:solidFill>
                  <a:srgbClr val="000066"/>
                </a:solidFill>
                <a:latin typeface="Arial" charset="0"/>
              </a:defRPr>
            </a:lvl8pPr>
            <a:lvl9pPr marL="3886200" indent="-228600" defTabSz="919163" eaLnBrk="0" fontAlgn="base" hangingPunct="0">
              <a:spcBef>
                <a:spcPct val="0"/>
              </a:spcBef>
              <a:spcAft>
                <a:spcPct val="0"/>
              </a:spcAft>
              <a:defRPr sz="1600" b="1">
                <a:solidFill>
                  <a:srgbClr val="000066"/>
                </a:solidFill>
                <a:latin typeface="Arial" charset="0"/>
              </a:defRPr>
            </a:lvl9pPr>
          </a:lstStyle>
          <a:p>
            <a:pPr eaLnBrk="1" hangingPunct="1"/>
            <a:fld id="{A0C0E981-B3A2-4E72-BF3D-3DBC7AE2CB8D}" type="slidenum">
              <a:rPr lang="en-US" sz="1200" b="0" smtClean="0">
                <a:solidFill>
                  <a:schemeClr val="tx1"/>
                </a:solidFill>
              </a:rPr>
              <a:pPr eaLnBrk="1" hangingPunct="1"/>
              <a:t>2</a:t>
            </a:fld>
            <a:endParaRPr lang="en-US" sz="1200" b="0" dirty="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Here is our agenda for today. We will first review changes to the market dominant products, where prices are tied to the rate of inflation. We will then take a look at the new prices for competitive products, which include expedited mail and most parcels, and are subject to different pricing rules.</a:t>
            </a:r>
          </a:p>
        </p:txBody>
      </p:sp>
    </p:spTree>
    <p:extLst>
      <p:ext uri="{BB962C8B-B14F-4D97-AF65-F5344CB8AC3E}">
        <p14:creationId xmlns:p14="http://schemas.microsoft.com/office/powerpoint/2010/main" val="2201827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67C4F49-07CC-4769-A6B2-91877204599F}" type="slidenum">
              <a:rPr lang="en-US" altLang="en-US"/>
              <a:pPr/>
              <a:t>20</a:t>
            </a:fld>
            <a:endParaRPr lang="en-US" altLang="en-US" dirty="0"/>
          </a:p>
        </p:txBody>
      </p:sp>
      <p:sp>
        <p:nvSpPr>
          <p:cNvPr id="93186" name="Rectangle 7"/>
          <p:cNvSpPr txBox="1">
            <a:spLocks noGrp="1" noChangeArrowheads="1"/>
          </p:cNvSpPr>
          <p:nvPr/>
        </p:nvSpPr>
        <p:spPr bwMode="auto">
          <a:xfrm>
            <a:off x="3972258" y="8830658"/>
            <a:ext cx="3038144" cy="465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22" tIns="46562" rIns="93122" bIns="46562" anchor="b"/>
          <a:lstStyle>
            <a:lvl1pPr defTabSz="966788">
              <a:defRPr sz="2400">
                <a:solidFill>
                  <a:schemeClr val="tx1"/>
                </a:solidFill>
                <a:latin typeface="Arial" charset="0"/>
                <a:ea typeface="ヒラギノ角ゴ Pro W3" pitchFamily="1" charset="-128"/>
              </a:defRPr>
            </a:lvl1pPr>
            <a:lvl2pPr marL="768350" indent="-293688" defTabSz="966788">
              <a:defRPr sz="2400">
                <a:solidFill>
                  <a:schemeClr val="tx1"/>
                </a:solidFill>
                <a:latin typeface="Arial" charset="0"/>
                <a:ea typeface="ヒラギノ角ゴ Pro W3" pitchFamily="1" charset="-128"/>
              </a:defRPr>
            </a:lvl2pPr>
            <a:lvl3pPr marL="1185863" indent="-241300" defTabSz="966788">
              <a:defRPr sz="2400">
                <a:solidFill>
                  <a:schemeClr val="tx1"/>
                </a:solidFill>
                <a:latin typeface="Arial" charset="0"/>
                <a:ea typeface="ヒラギノ角ゴ Pro W3" pitchFamily="1" charset="-128"/>
              </a:defRPr>
            </a:lvl3pPr>
            <a:lvl4pPr marL="1660525" indent="-238125" defTabSz="966788">
              <a:defRPr sz="2400">
                <a:solidFill>
                  <a:schemeClr val="tx1"/>
                </a:solidFill>
                <a:latin typeface="Arial" charset="0"/>
                <a:ea typeface="ヒラギノ角ゴ Pro W3" pitchFamily="1" charset="-128"/>
              </a:defRPr>
            </a:lvl4pPr>
            <a:lvl5pPr marL="2132013" indent="-234950" defTabSz="966788">
              <a:defRPr sz="2400">
                <a:solidFill>
                  <a:schemeClr val="tx1"/>
                </a:solidFill>
                <a:latin typeface="Arial" charset="0"/>
                <a:ea typeface="ヒラギノ角ゴ Pro W3" pitchFamily="1" charset="-128"/>
              </a:defRPr>
            </a:lvl5pPr>
            <a:lvl6pPr marL="2589213" indent="-234950" defTabSz="966788" eaLnBrk="0" fontAlgn="base" hangingPunct="0">
              <a:spcBef>
                <a:spcPct val="0"/>
              </a:spcBef>
              <a:spcAft>
                <a:spcPct val="0"/>
              </a:spcAft>
              <a:defRPr sz="2400">
                <a:solidFill>
                  <a:schemeClr val="tx1"/>
                </a:solidFill>
                <a:latin typeface="Arial" charset="0"/>
                <a:ea typeface="ヒラギノ角ゴ Pro W3" pitchFamily="1" charset="-128"/>
              </a:defRPr>
            </a:lvl6pPr>
            <a:lvl7pPr marL="3046413" indent="-234950" defTabSz="966788" eaLnBrk="0" fontAlgn="base" hangingPunct="0">
              <a:spcBef>
                <a:spcPct val="0"/>
              </a:spcBef>
              <a:spcAft>
                <a:spcPct val="0"/>
              </a:spcAft>
              <a:defRPr sz="2400">
                <a:solidFill>
                  <a:schemeClr val="tx1"/>
                </a:solidFill>
                <a:latin typeface="Arial" charset="0"/>
                <a:ea typeface="ヒラギノ角ゴ Pro W3" pitchFamily="1" charset="-128"/>
              </a:defRPr>
            </a:lvl7pPr>
            <a:lvl8pPr marL="3503613" indent="-234950" defTabSz="966788" eaLnBrk="0" fontAlgn="base" hangingPunct="0">
              <a:spcBef>
                <a:spcPct val="0"/>
              </a:spcBef>
              <a:spcAft>
                <a:spcPct val="0"/>
              </a:spcAft>
              <a:defRPr sz="2400">
                <a:solidFill>
                  <a:schemeClr val="tx1"/>
                </a:solidFill>
                <a:latin typeface="Arial" charset="0"/>
                <a:ea typeface="ヒラギノ角ゴ Pro W3" pitchFamily="1" charset="-128"/>
              </a:defRPr>
            </a:lvl8pPr>
            <a:lvl9pPr marL="3960813" indent="-234950" defTabSz="966788"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r"/>
            <a:fld id="{F9EA71CC-A4B4-45AB-A5F0-109A5C00CF91}" type="slidenum">
              <a:rPr lang="en-US" altLang="en-US" sz="1200" b="0"/>
              <a:pPr algn="r"/>
              <a:t>20</a:t>
            </a:fld>
            <a:endParaRPr lang="en-US" altLang="en-US" sz="1200" b="0" dirty="0"/>
          </a:p>
        </p:txBody>
      </p:sp>
      <p:sp>
        <p:nvSpPr>
          <p:cNvPr id="93188" name="Rectangle 2"/>
          <p:cNvSpPr>
            <a:spLocks noGrp="1" noRot="1" noChangeAspect="1" noChangeArrowheads="1" noTextEdit="1"/>
          </p:cNvSpPr>
          <p:nvPr>
            <p:ph type="sldImg"/>
          </p:nvPr>
        </p:nvSpPr>
        <p:spPr>
          <a:xfrm>
            <a:off x="1185863" y="700088"/>
            <a:ext cx="4641850" cy="3481387"/>
          </a:xfrm>
          <a:ln/>
        </p:spPr>
      </p:sp>
      <p:sp>
        <p:nvSpPr>
          <p:cNvPr id="93189" name="Rectangle 3"/>
          <p:cNvSpPr>
            <a:spLocks noGrp="1" noChangeArrowheads="1"/>
          </p:cNvSpPr>
          <p:nvPr>
            <p:ph type="body" idx="1"/>
          </p:nvPr>
        </p:nvSpPr>
        <p:spPr>
          <a:xfrm>
            <a:off x="701346" y="4416100"/>
            <a:ext cx="5607711" cy="418092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09" tIns="45906" rIns="91809" bIns="45906"/>
          <a:lstStyle/>
          <a:p>
            <a:pPr eaLnBrk="1" hangingPunct="1"/>
            <a:r>
              <a:rPr lang="en-US" altLang="en-US" dirty="0"/>
              <a:t>Here is the timeline for the 2020 Price Change. The Board of Governors approved the prices on October 3, and we filed them with the Postal Regulatory Commission on October 9. The PRC has slightly different schedules for reviewing the market dominant and competitive filings with the Market Dominant prices approved November 12 and Competitive prices approved November 8. </a:t>
            </a:r>
          </a:p>
          <a:p>
            <a:pPr eaLnBrk="1" hangingPunct="1"/>
            <a:r>
              <a:rPr lang="en-US" altLang="en-US" dirty="0"/>
              <a:t>The new prices will take effect on January 26, 2020.</a:t>
            </a:r>
          </a:p>
        </p:txBody>
      </p:sp>
    </p:spTree>
    <p:extLst>
      <p:ext uri="{BB962C8B-B14F-4D97-AF65-F5344CB8AC3E}">
        <p14:creationId xmlns:p14="http://schemas.microsoft.com/office/powerpoint/2010/main" val="1770942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15EB10-CE32-4C94-854E-C6E0F82EEE00}" type="slidenum">
              <a:rPr lang="en-US" smtClean="0"/>
              <a:t>22</a:t>
            </a:fld>
            <a:endParaRPr lang="en-US" dirty="0"/>
          </a:p>
        </p:txBody>
      </p:sp>
    </p:spTree>
    <p:extLst>
      <p:ext uri="{BB962C8B-B14F-4D97-AF65-F5344CB8AC3E}">
        <p14:creationId xmlns:p14="http://schemas.microsoft.com/office/powerpoint/2010/main" val="2806844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3115EB10-CE32-4C94-854E-C6E0F82EEE00}" type="slidenum">
              <a:rPr lang="en-US" smtClean="0">
                <a:solidFill>
                  <a:prstClr val="black"/>
                </a:solidFill>
              </a:rPr>
              <a:pPr>
                <a:defRPr/>
              </a:pPr>
              <a:t>23</a:t>
            </a:fld>
            <a:endParaRPr lang="en-US" dirty="0">
              <a:solidFill>
                <a:prstClr val="black"/>
              </a:solidFill>
            </a:endParaRPr>
          </a:p>
        </p:txBody>
      </p:sp>
      <p:sp>
        <p:nvSpPr>
          <p:cNvPr id="5" name="Notes Placeholder 4"/>
          <p:cNvSpPr>
            <a:spLocks noGrp="1"/>
          </p:cNvSpPr>
          <p:nvPr>
            <p:ph type="body" sz="quarter" idx="11"/>
          </p:nvPr>
        </p:nvSpPr>
        <p:spPr/>
        <p:txBody>
          <a:bodyPr/>
          <a:lstStyle/>
          <a:p>
            <a:pPr>
              <a:spcAft>
                <a:spcPts val="600"/>
              </a:spcAft>
            </a:pPr>
            <a:r>
              <a:rPr lang="en-US" sz="1100" dirty="0" smtClean="0"/>
              <a:t>The USPS is simplifying and centralizing permits to better serve customers and utilize technologies for permit creation, payment and maintenance.</a:t>
            </a:r>
          </a:p>
          <a:p>
            <a:pPr marL="171450" indent="-171450">
              <a:buFont typeface="Arial" panose="020B0604020202020204" pitchFamily="34" charset="0"/>
              <a:buChar char="•"/>
            </a:pPr>
            <a:r>
              <a:rPr lang="en-US" sz="1100" dirty="0" smtClean="0"/>
              <a:t>Annual presort fees will be deferred for permits used in a Seamless mailing.</a:t>
            </a:r>
          </a:p>
          <a:p>
            <a:pPr marL="628650" lvl="1" indent="-171450">
              <a:buFont typeface="Arial" panose="020B0604020202020204" pitchFamily="34" charset="0"/>
              <a:buChar char="•"/>
            </a:pPr>
            <a:r>
              <a:rPr lang="en-US" sz="1100" dirty="0" smtClean="0"/>
              <a:t>Annual presort fee renewal notices/notice alerts will no longer display for the Business Service Administrator (BSA).</a:t>
            </a:r>
          </a:p>
          <a:p>
            <a:pPr marL="285750" indent="-285750">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When a permit is used in a </a:t>
            </a:r>
            <a:r>
              <a:rPr lang="en-US" b="1" dirty="0">
                <a:latin typeface="Calibri" panose="020F0502020204030204" pitchFamily="34" charset="0"/>
                <a:cs typeface="Calibri" panose="020F0502020204030204" pitchFamily="34" charset="0"/>
              </a:rPr>
              <a:t>Seamless mailing</a:t>
            </a:r>
            <a:r>
              <a:rPr lang="en-US" dirty="0">
                <a:latin typeface="Calibri" panose="020F0502020204030204" pitchFamily="34" charset="0"/>
                <a:cs typeface="Calibri" panose="020F0502020204030204" pitchFamily="34" charset="0"/>
              </a:rPr>
              <a:t>, fees are deferred.</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When </a:t>
            </a:r>
            <a:r>
              <a:rPr lang="en-US" dirty="0" smtClean="0">
                <a:latin typeface="Calibri" panose="020F0502020204030204" pitchFamily="34" charset="0"/>
                <a:cs typeface="Calibri" panose="020F0502020204030204" pitchFamily="34" charset="0"/>
              </a:rPr>
              <a:t>same </a:t>
            </a:r>
            <a:r>
              <a:rPr lang="en-US" dirty="0">
                <a:latin typeface="Calibri" panose="020F0502020204030204" pitchFamily="34" charset="0"/>
                <a:cs typeface="Calibri" panose="020F0502020204030204" pitchFamily="34" charset="0"/>
              </a:rPr>
              <a:t>permit is used in a </a:t>
            </a:r>
            <a:r>
              <a:rPr lang="en-US" b="1" dirty="0">
                <a:latin typeface="Calibri" panose="020F0502020204030204" pitchFamily="34" charset="0"/>
                <a:cs typeface="Calibri" panose="020F0502020204030204" pitchFamily="34" charset="0"/>
              </a:rPr>
              <a:t>non-seamless mailing</a:t>
            </a:r>
            <a:r>
              <a:rPr lang="en-US" dirty="0">
                <a:latin typeface="Calibri" panose="020F0502020204030204" pitchFamily="34" charset="0"/>
                <a:cs typeface="Calibri" panose="020F0502020204030204" pitchFamily="34" charset="0"/>
              </a:rPr>
              <a:t>, fees will be due when applicable</a:t>
            </a:r>
            <a:r>
              <a:rPr lang="en-US" dirty="0" smtClean="0">
                <a:latin typeface="Calibri" panose="020F0502020204030204" pitchFamily="34" charset="0"/>
                <a:cs typeface="Calibri" panose="020F0502020204030204" pitchFamily="34" charset="0"/>
              </a:rPr>
              <a:t>.</a:t>
            </a:r>
          </a:p>
          <a:p>
            <a:endParaRPr lang="en-US" sz="1100" dirty="0" smtClean="0"/>
          </a:p>
          <a:p>
            <a:pPr marL="171450" indent="-171450">
              <a:buFont typeface="Arial" panose="020B0604020202020204" pitchFamily="34" charset="0"/>
              <a:buChar char="•"/>
            </a:pPr>
            <a:r>
              <a:rPr lang="en-US" sz="1100" dirty="0" smtClean="0"/>
              <a:t>The permit imprint application fee will still be charged.</a:t>
            </a:r>
          </a:p>
          <a:p>
            <a:pPr marL="171450" indent="-171450">
              <a:buFont typeface="Arial" panose="020B0604020202020204" pitchFamily="34" charset="0"/>
              <a:buChar char="•"/>
            </a:pPr>
            <a:endParaRPr lang="en-US" sz="1100" dirty="0" smtClean="0"/>
          </a:p>
          <a:p>
            <a:endParaRPr lang="en-US" sz="1100" dirty="0" smtClean="0"/>
          </a:p>
          <a:p>
            <a:endParaRPr lang="en-US" sz="1100" dirty="0"/>
          </a:p>
        </p:txBody>
      </p:sp>
    </p:spTree>
    <p:extLst>
      <p:ext uri="{BB962C8B-B14F-4D97-AF65-F5344CB8AC3E}">
        <p14:creationId xmlns:p14="http://schemas.microsoft.com/office/powerpoint/2010/main" val="603212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in which Full-Service fees are calculated in also changing. Currently mailers must present 90% eligible presort volume as Full Service to have the fee waived. With the implementation of the 2020 Price Change, 75% of the mailer’s total mail volume must be Full-Service eligible </a:t>
            </a:r>
            <a:r>
              <a:rPr lang="en-US" b="1" u="sng" dirty="0" smtClean="0"/>
              <a:t>AND</a:t>
            </a:r>
            <a:r>
              <a:rPr lang="en-US" dirty="0" smtClean="0"/>
              <a:t> of the Full-Service eligible volume, 90% must be presented as Full-Service to have the fee waived.</a:t>
            </a:r>
            <a:endParaRPr lang="en-US" dirty="0"/>
          </a:p>
        </p:txBody>
      </p:sp>
      <p:sp>
        <p:nvSpPr>
          <p:cNvPr id="4" name="Slide Number Placeholder 3"/>
          <p:cNvSpPr>
            <a:spLocks noGrp="1"/>
          </p:cNvSpPr>
          <p:nvPr>
            <p:ph type="sldNum" sz="quarter" idx="10"/>
          </p:nvPr>
        </p:nvSpPr>
        <p:spPr/>
        <p:txBody>
          <a:bodyPr/>
          <a:lstStyle/>
          <a:p>
            <a:fld id="{3115EB10-CE32-4C94-854E-C6E0F82EEE00}" type="slidenum">
              <a:rPr lang="en-US" smtClean="0"/>
              <a:t>24</a:t>
            </a:fld>
            <a:endParaRPr lang="en-US" dirty="0"/>
          </a:p>
        </p:txBody>
      </p:sp>
    </p:spTree>
    <p:extLst>
      <p:ext uri="{BB962C8B-B14F-4D97-AF65-F5344CB8AC3E}">
        <p14:creationId xmlns:p14="http://schemas.microsoft.com/office/powerpoint/2010/main" val="3968279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3115EB10-CE32-4C94-854E-C6E0F82EEE00}" type="slidenum">
              <a:rPr lang="en-US" smtClean="0">
                <a:solidFill>
                  <a:prstClr val="black"/>
                </a:solidFill>
              </a:rPr>
              <a:pPr>
                <a:defRPr/>
              </a:pPr>
              <a:t>25</a:t>
            </a:fld>
            <a:endParaRPr lang="en-US" dirty="0">
              <a:solidFill>
                <a:prstClr val="black"/>
              </a:solidFill>
            </a:endParaRPr>
          </a:p>
        </p:txBody>
      </p:sp>
      <p:sp>
        <p:nvSpPr>
          <p:cNvPr id="3" name="Notes Placeholder 2"/>
          <p:cNvSpPr>
            <a:spLocks noGrp="1"/>
          </p:cNvSpPr>
          <p:nvPr>
            <p:ph type="body"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USPS will implement an unmanifested eVS fee, designed to encourage manifesting of all packages. Accurate electronic manifesting is important to both mailers and the Postal Service because it provides important data on packages, including pricing elements that enable accurate, timely, payment of packages. The un-manifested eVS fee will be assessed when un-manifested volume exceeds the initial established threshold of 4% of mailer’s entire manifested volume by mail class as calculated by the Un-manifested Fee formula. The un-manifested ratio is a percentage derived from taking the total un-manifested volume by mail class and dividing it by the total manifested volume</a:t>
            </a:r>
            <a:r>
              <a:rPr lang="en-US" sz="1200" kern="1200" baseline="0" dirty="0" smtClean="0">
                <a:solidFill>
                  <a:schemeClr val="tx1"/>
                </a:solidFill>
                <a:effectLst/>
                <a:latin typeface="+mn-lt"/>
                <a:ea typeface="+mn-ea"/>
                <a:cs typeface="+mn-cs"/>
              </a:rPr>
              <a:t> plus manifest errors by mail class </a:t>
            </a:r>
            <a:r>
              <a:rPr lang="en-US" sz="1200" kern="1200" dirty="0" smtClean="0">
                <a:solidFill>
                  <a:schemeClr val="tx1"/>
                </a:solidFill>
                <a:effectLst/>
                <a:latin typeface="+mn-lt"/>
                <a:ea typeface="+mn-ea"/>
                <a:cs typeface="+mn-cs"/>
              </a:rPr>
              <a:t>reported for a mailing month. Un-manifested pieces above the threshold are charged a $0.20 per piece fee. Un-manifested pieces below the threshold are not changed and the IMpb compliance assessment will be unchanged. Un-manifest fee assessed packages are not subject to Intelligent Mail package barcode (IMpb) compliance fees. The un-manifested fee is calculated by multiplying the number of pieces over the threshold by $0.20. Packages assessed this charge will not be assessed an IMpb compliance fee, when applicable.</a:t>
            </a:r>
          </a:p>
          <a:p>
            <a:endParaRPr lang="en-US" dirty="0"/>
          </a:p>
        </p:txBody>
      </p:sp>
    </p:spTree>
    <p:extLst>
      <p:ext uri="{BB962C8B-B14F-4D97-AF65-F5344CB8AC3E}">
        <p14:creationId xmlns:p14="http://schemas.microsoft.com/office/powerpoint/2010/main" val="2254728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3115EB10-CE32-4C94-854E-C6E0F82EEE00}" type="slidenum">
              <a:rPr lang="en-US" smtClean="0">
                <a:solidFill>
                  <a:prstClr val="black"/>
                </a:solidFill>
              </a:rPr>
              <a:pPr>
                <a:defRPr/>
              </a:pPr>
              <a:t>26</a:t>
            </a:fld>
            <a:endParaRPr lang="en-US" dirty="0">
              <a:solidFill>
                <a:prstClr val="black"/>
              </a:solidFill>
            </a:endParaRPr>
          </a:p>
        </p:txBody>
      </p:sp>
      <p:sp>
        <p:nvSpPr>
          <p:cNvPr id="3" name="Notes Placeholder 2"/>
          <p:cNvSpPr>
            <a:spLocks noGrp="1"/>
          </p:cNvSpPr>
          <p:nvPr>
            <p:ph type="body"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USPS will implement an unmanifested eVS fee, designed to encourage manifesting of all packages. Accurate electronic manifesting is important to both mailers and the Postal Service because it provides important data on packages, including pricing elements that enable accurate, timely, payment of packages. The un-manifested eVS fee will be assessed when un-manifested volume exceeds the initial established threshold of 4% of mailer’s entire manifested volume by mail class as calculated by the Un-manifested Fee formula. The un-manifested ratio is a percentage derived from taking the total un-manifested volume by mail class and dividing it by the total manifested volume</a:t>
            </a:r>
            <a:r>
              <a:rPr lang="en-US" sz="1200" kern="1200" baseline="0" dirty="0" smtClean="0">
                <a:solidFill>
                  <a:schemeClr val="tx1"/>
                </a:solidFill>
                <a:effectLst/>
                <a:latin typeface="+mn-lt"/>
                <a:ea typeface="+mn-ea"/>
                <a:cs typeface="+mn-cs"/>
              </a:rPr>
              <a:t> plus manifest errors by mail class </a:t>
            </a:r>
            <a:r>
              <a:rPr lang="en-US" sz="1200" kern="1200" dirty="0" smtClean="0">
                <a:solidFill>
                  <a:schemeClr val="tx1"/>
                </a:solidFill>
                <a:effectLst/>
                <a:latin typeface="+mn-lt"/>
                <a:ea typeface="+mn-ea"/>
                <a:cs typeface="+mn-cs"/>
              </a:rPr>
              <a:t>reported for a mailing month. Un-manifested pieces above the threshold are charged a $0.20 per piece fee. Un-manifested pieces below the threshold are not changed and the IMpb compliance assessment will be unchanged. Un-manifest fee assessed packages are not subject to Intelligent Mail package barcode (IMpb) compliance fees. The un-manifested fee is calculated by multiplying the number of pieces over the threshold by $0.20. Packages assessed this charge will not be assessed an IMpb compliance fee, when applicable.</a:t>
            </a:r>
          </a:p>
          <a:p>
            <a:endParaRPr lang="en-US" dirty="0"/>
          </a:p>
        </p:txBody>
      </p:sp>
    </p:spTree>
    <p:extLst>
      <p:ext uri="{BB962C8B-B14F-4D97-AF65-F5344CB8AC3E}">
        <p14:creationId xmlns:p14="http://schemas.microsoft.com/office/powerpoint/2010/main" val="2360211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b="1">
                <a:solidFill>
                  <a:srgbClr val="000066"/>
                </a:solidFill>
                <a:latin typeface="Arial" charset="0"/>
              </a:defRPr>
            </a:lvl1pPr>
            <a:lvl2pPr marL="742950" indent="-285750" defTabSz="919163" eaLnBrk="0" hangingPunct="0">
              <a:defRPr sz="1600" b="1">
                <a:solidFill>
                  <a:srgbClr val="000066"/>
                </a:solidFill>
                <a:latin typeface="Arial" charset="0"/>
              </a:defRPr>
            </a:lvl2pPr>
            <a:lvl3pPr marL="1143000" indent="-228600" defTabSz="919163" eaLnBrk="0" hangingPunct="0">
              <a:defRPr sz="1600" b="1">
                <a:solidFill>
                  <a:srgbClr val="000066"/>
                </a:solidFill>
                <a:latin typeface="Arial" charset="0"/>
              </a:defRPr>
            </a:lvl3pPr>
            <a:lvl4pPr marL="1600200" indent="-228600" defTabSz="919163" eaLnBrk="0" hangingPunct="0">
              <a:defRPr sz="1600" b="1">
                <a:solidFill>
                  <a:srgbClr val="000066"/>
                </a:solidFill>
                <a:latin typeface="Arial" charset="0"/>
              </a:defRPr>
            </a:lvl4pPr>
            <a:lvl5pPr marL="2057400" indent="-228600" defTabSz="919163" eaLnBrk="0" hangingPunct="0">
              <a:defRPr sz="1600" b="1">
                <a:solidFill>
                  <a:srgbClr val="000066"/>
                </a:solidFill>
                <a:latin typeface="Arial" charset="0"/>
              </a:defRPr>
            </a:lvl5pPr>
            <a:lvl6pPr marL="2514600" indent="-228600" defTabSz="919163" eaLnBrk="0" fontAlgn="base" hangingPunct="0">
              <a:spcBef>
                <a:spcPct val="0"/>
              </a:spcBef>
              <a:spcAft>
                <a:spcPct val="0"/>
              </a:spcAft>
              <a:defRPr sz="1600" b="1">
                <a:solidFill>
                  <a:srgbClr val="000066"/>
                </a:solidFill>
                <a:latin typeface="Arial" charset="0"/>
              </a:defRPr>
            </a:lvl6pPr>
            <a:lvl7pPr marL="2971800" indent="-228600" defTabSz="919163" eaLnBrk="0" fontAlgn="base" hangingPunct="0">
              <a:spcBef>
                <a:spcPct val="0"/>
              </a:spcBef>
              <a:spcAft>
                <a:spcPct val="0"/>
              </a:spcAft>
              <a:defRPr sz="1600" b="1">
                <a:solidFill>
                  <a:srgbClr val="000066"/>
                </a:solidFill>
                <a:latin typeface="Arial" charset="0"/>
              </a:defRPr>
            </a:lvl7pPr>
            <a:lvl8pPr marL="3429000" indent="-228600" defTabSz="919163" eaLnBrk="0" fontAlgn="base" hangingPunct="0">
              <a:spcBef>
                <a:spcPct val="0"/>
              </a:spcBef>
              <a:spcAft>
                <a:spcPct val="0"/>
              </a:spcAft>
              <a:defRPr sz="1600" b="1">
                <a:solidFill>
                  <a:srgbClr val="000066"/>
                </a:solidFill>
                <a:latin typeface="Arial" charset="0"/>
              </a:defRPr>
            </a:lvl8pPr>
            <a:lvl9pPr marL="3886200" indent="-228600" defTabSz="919163" eaLnBrk="0" fontAlgn="base" hangingPunct="0">
              <a:spcBef>
                <a:spcPct val="0"/>
              </a:spcBef>
              <a:spcAft>
                <a:spcPct val="0"/>
              </a:spcAft>
              <a:defRPr sz="1600" b="1">
                <a:solidFill>
                  <a:srgbClr val="000066"/>
                </a:solidFill>
                <a:latin typeface="Arial" charset="0"/>
              </a:defRPr>
            </a:lvl9pPr>
          </a:lstStyle>
          <a:p>
            <a:pPr eaLnBrk="1" hangingPunct="1"/>
            <a:fld id="{F5141BA5-C2EC-4A93-A961-B38E28A17354}" type="slidenum">
              <a:rPr lang="en-US" sz="1200" b="0" smtClean="0">
                <a:solidFill>
                  <a:schemeClr val="tx1"/>
                </a:solidFill>
              </a:rPr>
              <a:pPr eaLnBrk="1" hangingPunct="1"/>
              <a:t>27</a:t>
            </a:fld>
            <a:endParaRPr lang="en-US" sz="1200" b="0" dirty="0">
              <a:solidFill>
                <a:schemeClr val="tx1"/>
              </a:solidFill>
            </a:endParaRPr>
          </a:p>
        </p:txBody>
      </p:sp>
      <p:sp>
        <p:nvSpPr>
          <p:cNvPr id="63491" name="Rectangle 2"/>
          <p:cNvSpPr>
            <a:spLocks noGrp="1" noRot="1" noChangeAspect="1" noChangeArrowheads="1" noTextEdit="1"/>
          </p:cNvSpPr>
          <p:nvPr>
            <p:ph type="sldImg"/>
          </p:nvPr>
        </p:nvSpPr>
        <p:spPr>
          <a:xfrm>
            <a:off x="1181100" y="696913"/>
            <a:ext cx="4648200" cy="3486150"/>
          </a:xfrm>
          <a:ln/>
        </p:spPr>
      </p:sp>
      <p:sp>
        <p:nvSpPr>
          <p:cNvPr id="63492" name="Rectangle 3"/>
          <p:cNvSpPr>
            <a:spLocks noGrp="1" noChangeArrowheads="1"/>
          </p:cNvSpPr>
          <p:nvPr>
            <p:ph type="body" idx="1"/>
          </p:nvPr>
        </p:nvSpPr>
        <p:spPr>
          <a:xfrm>
            <a:off x="701676" y="4416429"/>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Postal Explorer is the home of the DMM, IMM, Pricelist, and other business mailing tools. It’s an important website for price change updates and related documents. You can also link to the PostalPro website, which provides industry resources, such as barcode and address specifications.</a:t>
            </a:r>
          </a:p>
          <a:p>
            <a:pPr eaLnBrk="1" hangingPunct="1"/>
            <a:r>
              <a:rPr lang="en-US" dirty="0"/>
              <a:t>Postal Explorer also provides the </a:t>
            </a:r>
            <a:r>
              <a:rPr lang="en-US" i="1" dirty="0"/>
              <a:t>DMM Advisory </a:t>
            </a:r>
            <a:r>
              <a:rPr lang="en-US" dirty="0"/>
              <a:t>to</a:t>
            </a:r>
            <a:r>
              <a:rPr lang="en-US" i="1" dirty="0"/>
              <a:t> </a:t>
            </a:r>
            <a:r>
              <a:rPr lang="en-US" dirty="0"/>
              <a:t>help you stay informed about mailing standards and prices throughout the year. To subscribe, send an email to </a:t>
            </a:r>
            <a:r>
              <a:rPr lang="en-US" dirty="0">
                <a:hlinkClick r:id="rId3"/>
              </a:rPr>
              <a:t>dmmadvisory@usps.com</a:t>
            </a:r>
            <a:r>
              <a:rPr lang="en-US" dirty="0"/>
              <a:t> with “subscribe” in the subject line. </a:t>
            </a:r>
          </a:p>
        </p:txBody>
      </p:sp>
    </p:spTree>
    <p:extLst>
      <p:ext uri="{BB962C8B-B14F-4D97-AF65-F5344CB8AC3E}">
        <p14:creationId xmlns:p14="http://schemas.microsoft.com/office/powerpoint/2010/main" val="2435846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10"/>
          </p:nvPr>
        </p:nvSpPr>
        <p:spPr/>
        <p:txBody>
          <a:bodyPr/>
          <a:lstStyle/>
          <a:p>
            <a:pPr>
              <a:defRPr/>
            </a:pPr>
            <a:fld id="{620B5016-E2AF-46F5-A1D3-72659FF193AD}" type="slidenum">
              <a:rPr lang="en-US" smtClean="0"/>
              <a:pPr>
                <a:defRPr/>
              </a:pPr>
              <a:t>28</a:t>
            </a:fld>
            <a:endParaRPr lang="en-US" dirty="0"/>
          </a:p>
        </p:txBody>
      </p:sp>
    </p:spTree>
    <p:extLst>
      <p:ext uri="{BB962C8B-B14F-4D97-AF65-F5344CB8AC3E}">
        <p14:creationId xmlns:p14="http://schemas.microsoft.com/office/powerpoint/2010/main" val="297372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696913"/>
            <a:ext cx="4649787" cy="34861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CPI by Class</a:t>
            </a:r>
          </a:p>
          <a:p>
            <a:pPr marL="285750" indent="-285750">
              <a:buFont typeface="Arial" panose="020B0604020202020204" pitchFamily="34" charset="0"/>
              <a:buChar char="•"/>
            </a:pPr>
            <a:r>
              <a:rPr lang="en-US" dirty="0"/>
              <a:t>Final CPI by mid-September</a:t>
            </a:r>
          </a:p>
          <a:p>
            <a:pPr marL="285750" indent="-285750">
              <a:buFont typeface="Arial" panose="020B0604020202020204" pitchFamily="34" charset="0"/>
              <a:buChar char="•"/>
            </a:pPr>
            <a:r>
              <a:rPr lang="en-US" dirty="0"/>
              <a:t>Was 1.900% September 12.</a:t>
            </a:r>
          </a:p>
          <a:p>
            <a:pPr marL="285750" indent="-285750">
              <a:buFont typeface="Arial" panose="020B0604020202020204" pitchFamily="34" charset="0"/>
              <a:buChar char="•"/>
            </a:pPr>
            <a:r>
              <a:rPr lang="pt-BR" dirty="0"/>
              <a:t>The CPI-accrued Cap increases were:</a:t>
            </a:r>
          </a:p>
          <a:p>
            <a:pPr lvl="1"/>
            <a:r>
              <a:rPr lang="pt-BR" dirty="0"/>
              <a:t>R2020                 1.900%</a:t>
            </a:r>
          </a:p>
          <a:p>
            <a:pPr lvl="1"/>
            <a:r>
              <a:rPr lang="pt-BR" dirty="0"/>
              <a:t>R2019-1              2.419%</a:t>
            </a:r>
          </a:p>
          <a:p>
            <a:pPr lvl="1"/>
            <a:r>
              <a:rPr lang="pt-BR" dirty="0"/>
              <a:t>R2018-1              1.987%</a:t>
            </a:r>
          </a:p>
          <a:p>
            <a:pPr lvl="1"/>
            <a:r>
              <a:rPr lang="pt-BR" dirty="0"/>
              <a:t>R2017-1              0.870%</a:t>
            </a:r>
          </a:p>
          <a:p>
            <a:pPr lvl="1"/>
            <a:r>
              <a:rPr lang="pt-BR" dirty="0"/>
              <a:t>R2015-4              1.966%</a:t>
            </a:r>
          </a:p>
          <a:p>
            <a:pPr lvl="1"/>
            <a:r>
              <a:rPr lang="pt-BR" dirty="0"/>
              <a:t>R2013-10            1.696% (+4.3% for exigent)</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F563A44-915B-481D-9934-07F1EE158179}" type="slidenum">
              <a:rPr lang="en-US" smtClean="0"/>
              <a:t>3</a:t>
            </a:fld>
            <a:endParaRPr lang="en-US" dirty="0"/>
          </a:p>
        </p:txBody>
      </p:sp>
    </p:spTree>
    <p:extLst>
      <p:ext uri="{BB962C8B-B14F-4D97-AF65-F5344CB8AC3E}">
        <p14:creationId xmlns:p14="http://schemas.microsoft.com/office/powerpoint/2010/main" val="1273287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b="1">
                <a:solidFill>
                  <a:srgbClr val="000066"/>
                </a:solidFill>
                <a:latin typeface="Arial" charset="0"/>
              </a:defRPr>
            </a:lvl1pPr>
            <a:lvl2pPr marL="742950" indent="-285750" defTabSz="919163" eaLnBrk="0" hangingPunct="0">
              <a:defRPr sz="1600" b="1">
                <a:solidFill>
                  <a:srgbClr val="000066"/>
                </a:solidFill>
                <a:latin typeface="Arial" charset="0"/>
              </a:defRPr>
            </a:lvl2pPr>
            <a:lvl3pPr marL="1143000" indent="-228600" defTabSz="919163" eaLnBrk="0" hangingPunct="0">
              <a:defRPr sz="1600" b="1">
                <a:solidFill>
                  <a:srgbClr val="000066"/>
                </a:solidFill>
                <a:latin typeface="Arial" charset="0"/>
              </a:defRPr>
            </a:lvl3pPr>
            <a:lvl4pPr marL="1600200" indent="-228600" defTabSz="919163" eaLnBrk="0" hangingPunct="0">
              <a:defRPr sz="1600" b="1">
                <a:solidFill>
                  <a:srgbClr val="000066"/>
                </a:solidFill>
                <a:latin typeface="Arial" charset="0"/>
              </a:defRPr>
            </a:lvl4pPr>
            <a:lvl5pPr marL="2057400" indent="-228600" defTabSz="919163" eaLnBrk="0" hangingPunct="0">
              <a:defRPr sz="1600" b="1">
                <a:solidFill>
                  <a:srgbClr val="000066"/>
                </a:solidFill>
                <a:latin typeface="Arial" charset="0"/>
              </a:defRPr>
            </a:lvl5pPr>
            <a:lvl6pPr marL="2514600" indent="-228600" defTabSz="919163" eaLnBrk="0" fontAlgn="base" hangingPunct="0">
              <a:spcBef>
                <a:spcPct val="0"/>
              </a:spcBef>
              <a:spcAft>
                <a:spcPct val="0"/>
              </a:spcAft>
              <a:defRPr sz="1600" b="1">
                <a:solidFill>
                  <a:srgbClr val="000066"/>
                </a:solidFill>
                <a:latin typeface="Arial" charset="0"/>
              </a:defRPr>
            </a:lvl6pPr>
            <a:lvl7pPr marL="2971800" indent="-228600" defTabSz="919163" eaLnBrk="0" fontAlgn="base" hangingPunct="0">
              <a:spcBef>
                <a:spcPct val="0"/>
              </a:spcBef>
              <a:spcAft>
                <a:spcPct val="0"/>
              </a:spcAft>
              <a:defRPr sz="1600" b="1">
                <a:solidFill>
                  <a:srgbClr val="000066"/>
                </a:solidFill>
                <a:latin typeface="Arial" charset="0"/>
              </a:defRPr>
            </a:lvl7pPr>
            <a:lvl8pPr marL="3429000" indent="-228600" defTabSz="919163" eaLnBrk="0" fontAlgn="base" hangingPunct="0">
              <a:spcBef>
                <a:spcPct val="0"/>
              </a:spcBef>
              <a:spcAft>
                <a:spcPct val="0"/>
              </a:spcAft>
              <a:defRPr sz="1600" b="1">
                <a:solidFill>
                  <a:srgbClr val="000066"/>
                </a:solidFill>
                <a:latin typeface="Arial" charset="0"/>
              </a:defRPr>
            </a:lvl8pPr>
            <a:lvl9pPr marL="3886200" indent="-228600" defTabSz="919163" eaLnBrk="0" fontAlgn="base" hangingPunct="0">
              <a:spcBef>
                <a:spcPct val="0"/>
              </a:spcBef>
              <a:spcAft>
                <a:spcPct val="0"/>
              </a:spcAft>
              <a:defRPr sz="1600" b="1">
                <a:solidFill>
                  <a:srgbClr val="000066"/>
                </a:solidFill>
                <a:latin typeface="Arial" charset="0"/>
              </a:defRPr>
            </a:lvl9pPr>
          </a:lstStyle>
          <a:p>
            <a:pPr eaLnBrk="1" hangingPunct="1"/>
            <a:fld id="{860EB1C3-F57A-4AD6-914D-1323EF8F84E7}" type="slidenum">
              <a:rPr lang="en-US" sz="1200" b="0" smtClean="0">
                <a:solidFill>
                  <a:schemeClr val="tx1"/>
                </a:solidFill>
              </a:rPr>
              <a:pPr eaLnBrk="1" hangingPunct="1"/>
              <a:t>4</a:t>
            </a:fld>
            <a:endParaRPr lang="en-US" sz="1200" b="0" dirty="0">
              <a:solidFill>
                <a:schemeClr val="tx1"/>
              </a:solidFill>
            </a:endParaRPr>
          </a:p>
        </p:txBody>
      </p:sp>
      <p:sp>
        <p:nvSpPr>
          <p:cNvPr id="44035"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31863" eaLnBrk="0" hangingPunct="0">
              <a:defRPr sz="1600" b="1">
                <a:solidFill>
                  <a:srgbClr val="000066"/>
                </a:solidFill>
                <a:latin typeface="Arial" charset="0"/>
              </a:defRPr>
            </a:lvl1pPr>
            <a:lvl2pPr marL="742950" indent="-285750" defTabSz="931863" eaLnBrk="0" hangingPunct="0">
              <a:defRPr sz="1600" b="1">
                <a:solidFill>
                  <a:srgbClr val="000066"/>
                </a:solidFill>
                <a:latin typeface="Arial" charset="0"/>
              </a:defRPr>
            </a:lvl2pPr>
            <a:lvl3pPr marL="1143000" indent="-228600" defTabSz="931863" eaLnBrk="0" hangingPunct="0">
              <a:defRPr sz="1600" b="1">
                <a:solidFill>
                  <a:srgbClr val="000066"/>
                </a:solidFill>
                <a:latin typeface="Arial" charset="0"/>
              </a:defRPr>
            </a:lvl3pPr>
            <a:lvl4pPr marL="1600200" indent="-228600" defTabSz="931863" eaLnBrk="0" hangingPunct="0">
              <a:defRPr sz="1600" b="1">
                <a:solidFill>
                  <a:srgbClr val="000066"/>
                </a:solidFill>
                <a:latin typeface="Arial" charset="0"/>
              </a:defRPr>
            </a:lvl4pPr>
            <a:lvl5pPr marL="2057400" indent="-228600" defTabSz="931863" eaLnBrk="0" hangingPunct="0">
              <a:defRPr sz="1600" b="1">
                <a:solidFill>
                  <a:srgbClr val="000066"/>
                </a:solidFill>
                <a:latin typeface="Arial" charset="0"/>
              </a:defRPr>
            </a:lvl5pPr>
            <a:lvl6pPr marL="2514600" indent="-228600" defTabSz="931863" eaLnBrk="0" fontAlgn="base" hangingPunct="0">
              <a:spcBef>
                <a:spcPct val="0"/>
              </a:spcBef>
              <a:spcAft>
                <a:spcPct val="0"/>
              </a:spcAft>
              <a:defRPr sz="1600" b="1">
                <a:solidFill>
                  <a:srgbClr val="000066"/>
                </a:solidFill>
                <a:latin typeface="Arial" charset="0"/>
              </a:defRPr>
            </a:lvl6pPr>
            <a:lvl7pPr marL="2971800" indent="-228600" defTabSz="931863" eaLnBrk="0" fontAlgn="base" hangingPunct="0">
              <a:spcBef>
                <a:spcPct val="0"/>
              </a:spcBef>
              <a:spcAft>
                <a:spcPct val="0"/>
              </a:spcAft>
              <a:defRPr sz="1600" b="1">
                <a:solidFill>
                  <a:srgbClr val="000066"/>
                </a:solidFill>
                <a:latin typeface="Arial" charset="0"/>
              </a:defRPr>
            </a:lvl7pPr>
            <a:lvl8pPr marL="3429000" indent="-228600" defTabSz="931863" eaLnBrk="0" fontAlgn="base" hangingPunct="0">
              <a:spcBef>
                <a:spcPct val="0"/>
              </a:spcBef>
              <a:spcAft>
                <a:spcPct val="0"/>
              </a:spcAft>
              <a:defRPr sz="1600" b="1">
                <a:solidFill>
                  <a:srgbClr val="000066"/>
                </a:solidFill>
                <a:latin typeface="Arial" charset="0"/>
              </a:defRPr>
            </a:lvl8pPr>
            <a:lvl9pPr marL="3886200" indent="-228600" defTabSz="931863" eaLnBrk="0" fontAlgn="base" hangingPunct="0">
              <a:spcBef>
                <a:spcPct val="0"/>
              </a:spcBef>
              <a:spcAft>
                <a:spcPct val="0"/>
              </a:spcAft>
              <a:defRPr sz="1600" b="1">
                <a:solidFill>
                  <a:srgbClr val="000066"/>
                </a:solidFill>
                <a:latin typeface="Arial" charset="0"/>
              </a:defRPr>
            </a:lvl9pPr>
          </a:lstStyle>
          <a:p>
            <a:pPr algn="r" eaLnBrk="1" hangingPunct="1"/>
            <a:fld id="{B5CC900C-4084-4698-82BC-4E2BAF957F32}" type="slidenum">
              <a:rPr lang="en-US" sz="1200" b="0">
                <a:solidFill>
                  <a:schemeClr val="tx1"/>
                </a:solidFill>
              </a:rPr>
              <a:pPr algn="r" eaLnBrk="1" hangingPunct="1"/>
              <a:t>4</a:t>
            </a:fld>
            <a:endParaRPr lang="en-US" sz="1200" b="0" dirty="0">
              <a:solidFill>
                <a:schemeClr val="tx1"/>
              </a:solidFill>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177553" y="4340225"/>
            <a:ext cx="663162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lstStyle/>
          <a:p>
            <a:pPr eaLnBrk="1" hangingPunct="1">
              <a:lnSpc>
                <a:spcPct val="90000"/>
              </a:lnSpc>
            </a:pPr>
            <a:r>
              <a:rPr lang="en-US" dirty="0"/>
              <a:t>Overall, First-Class Mail prices will increase 1.9 percent. Of note in this price change:</a:t>
            </a:r>
          </a:p>
          <a:p>
            <a:pPr marL="342900" indent="-342900" eaLnBrk="1" hangingPunct="1">
              <a:lnSpc>
                <a:spcPct val="90000"/>
              </a:lnSpc>
              <a:buFont typeface="Arial" panose="020B0604020202020204" pitchFamily="34" charset="0"/>
              <a:buChar char="•"/>
            </a:pPr>
            <a:r>
              <a:rPr lang="en-US" dirty="0"/>
              <a:t>The 1-ounce letter (Forever stamp) price will be unchanged at 55 cents.</a:t>
            </a:r>
          </a:p>
          <a:p>
            <a:pPr marL="342900" indent="-342900" eaLnBrk="1" hangingPunct="1">
              <a:lnSpc>
                <a:spcPct val="90000"/>
              </a:lnSpc>
              <a:buFont typeface="Arial" panose="020B0604020202020204" pitchFamily="34" charset="0"/>
              <a:buChar char="•"/>
            </a:pPr>
            <a:r>
              <a:rPr lang="en-US" dirty="0"/>
              <a:t>Additional ounces for Flats will increase from 15 to 20 cents. Additional ounces for letters will stay the same at 15 cents.</a:t>
            </a:r>
          </a:p>
          <a:p>
            <a:pPr marL="342900" indent="-342900" eaLnBrk="1" hangingPunct="1">
              <a:lnSpc>
                <a:spcPct val="90000"/>
              </a:lnSpc>
              <a:buFont typeface="Arial" panose="020B0604020202020204" pitchFamily="34" charset="0"/>
              <a:buChar char="•"/>
            </a:pPr>
            <a:r>
              <a:rPr lang="en-US" dirty="0"/>
              <a:t>The metered letter price will remain unchanged at 50 cents.</a:t>
            </a:r>
          </a:p>
          <a:p>
            <a:pPr marL="342900" indent="-342900" eaLnBrk="1" hangingPunct="1">
              <a:lnSpc>
                <a:spcPct val="90000"/>
              </a:lnSpc>
              <a:buFont typeface="Arial" panose="020B0604020202020204" pitchFamily="34" charset="0"/>
              <a:buChar char="•"/>
            </a:pPr>
            <a:r>
              <a:rPr lang="en-US" dirty="0"/>
              <a:t>Presorted letters and cards will increase </a:t>
            </a:r>
            <a:r>
              <a:rPr lang="en-US" b="1" dirty="0" smtClean="0"/>
              <a:t>1.6%</a:t>
            </a:r>
            <a:r>
              <a:rPr lang="en-US" dirty="0" smtClean="0"/>
              <a:t> </a:t>
            </a:r>
            <a:r>
              <a:rPr lang="en-US" dirty="0"/>
              <a:t>overall.</a:t>
            </a:r>
          </a:p>
          <a:p>
            <a:pPr marL="342900" indent="-342900" eaLnBrk="1" hangingPunct="1">
              <a:lnSpc>
                <a:spcPct val="90000"/>
              </a:lnSpc>
              <a:buFont typeface="Arial" panose="020B0604020202020204" pitchFamily="34" charset="0"/>
              <a:buChar char="•"/>
            </a:pPr>
            <a:r>
              <a:rPr lang="en-US" dirty="0"/>
              <a:t>Presort cards price will increase 1.0%</a:t>
            </a:r>
          </a:p>
          <a:p>
            <a:pPr marL="342900" indent="-342900" eaLnBrk="1" hangingPunct="1">
              <a:lnSpc>
                <a:spcPct val="90000"/>
              </a:lnSpc>
              <a:buFont typeface="Arial" panose="020B0604020202020204" pitchFamily="34" charset="0"/>
              <a:buChar char="•"/>
            </a:pPr>
            <a:r>
              <a:rPr lang="en-US" dirty="0"/>
              <a:t>FCMI Outbound prices will increase by 4.6% - our first increase since 2015.</a:t>
            </a:r>
          </a:p>
          <a:p>
            <a:pPr marL="342900" indent="-342900" eaLnBrk="1" hangingPunct="1">
              <a:lnSpc>
                <a:spcPct val="90000"/>
              </a:lnSpc>
              <a:buFont typeface="Arial" panose="020B0604020202020204" pitchFamily="34" charset="0"/>
              <a:buChar char="•"/>
            </a:pPr>
            <a:r>
              <a:rPr lang="en-US" dirty="0"/>
              <a:t>FCMI Inbound terminal dues will increase by </a:t>
            </a:r>
            <a:r>
              <a:rPr lang="en-US" b="1" dirty="0"/>
              <a:t>15%</a:t>
            </a:r>
          </a:p>
          <a:p>
            <a:pPr eaLnBrk="1" hangingPunct="1">
              <a:lnSpc>
                <a:spcPct val="90000"/>
              </a:lnSpc>
            </a:pPr>
            <a:r>
              <a:rPr lang="en-US" dirty="0"/>
              <a:t>Note that the First-Class Mail retail prices are designed in 5-cent increments to improve convenience for household customers. </a:t>
            </a:r>
          </a:p>
          <a:p>
            <a:pPr eaLnBrk="1" hangingPunct="1">
              <a:lnSpc>
                <a:spcPct val="90000"/>
              </a:lnSpc>
            </a:pPr>
            <a:endParaRPr lang="en-US" dirty="0"/>
          </a:p>
          <a:p>
            <a:pPr eaLnBrk="1" hangingPunct="1">
              <a:lnSpc>
                <a:spcPct val="90000"/>
              </a:lnSpc>
            </a:pPr>
            <a:r>
              <a:rPr lang="en-US" dirty="0"/>
              <a:t>There is no change to:</a:t>
            </a:r>
          </a:p>
          <a:p>
            <a:pPr marL="342900" indent="-342900" eaLnBrk="1" hangingPunct="1">
              <a:lnSpc>
                <a:spcPct val="90000"/>
              </a:lnSpc>
              <a:buFont typeface="Arial" panose="020B0604020202020204" pitchFamily="34" charset="0"/>
              <a:buChar char="•"/>
            </a:pPr>
            <a:r>
              <a:rPr lang="en-US" dirty="0"/>
              <a:t>Postcards.</a:t>
            </a:r>
          </a:p>
          <a:p>
            <a:pPr marL="342900" indent="-342900" eaLnBrk="1" hangingPunct="1">
              <a:lnSpc>
                <a:spcPct val="90000"/>
              </a:lnSpc>
              <a:buFont typeface="Arial" panose="020B0604020202020204" pitchFamily="34" charset="0"/>
              <a:buChar char="•"/>
            </a:pPr>
            <a:endParaRPr lang="en-US" dirty="0"/>
          </a:p>
          <a:p>
            <a:pPr eaLnBrk="1" hangingPunct="1">
              <a:lnSpc>
                <a:spcPct val="90000"/>
              </a:lnSpc>
            </a:pPr>
            <a:r>
              <a:rPr lang="en-US" b="1" dirty="0"/>
              <a:t>Headlines</a:t>
            </a:r>
          </a:p>
          <a:p>
            <a:pPr marL="342900" indent="-342900" eaLnBrk="1" hangingPunct="1">
              <a:lnSpc>
                <a:spcPct val="90000"/>
              </a:lnSpc>
              <a:buFont typeface="Arial" panose="020B0604020202020204" pitchFamily="34" charset="0"/>
              <a:buChar char="•"/>
            </a:pPr>
            <a:r>
              <a:rPr lang="en-US" dirty="0"/>
              <a:t>Single Piece Stamp and meter prices – unchanged</a:t>
            </a:r>
          </a:p>
          <a:p>
            <a:pPr marL="342900" indent="-342900" eaLnBrk="1" hangingPunct="1">
              <a:lnSpc>
                <a:spcPct val="90000"/>
              </a:lnSpc>
              <a:buFont typeface="Arial" panose="020B0604020202020204" pitchFamily="34" charset="0"/>
              <a:buChar char="•"/>
            </a:pPr>
            <a:r>
              <a:rPr lang="en-US" dirty="0" smtClean="0"/>
              <a:t>1.6% </a:t>
            </a:r>
            <a:r>
              <a:rPr lang="en-US" dirty="0"/>
              <a:t>increase in Presort</a:t>
            </a:r>
          </a:p>
          <a:p>
            <a:pPr marL="342900" indent="-342900" eaLnBrk="1" hangingPunct="1">
              <a:lnSpc>
                <a:spcPct val="90000"/>
              </a:lnSpc>
              <a:buFont typeface="Arial" panose="020B0604020202020204" pitchFamily="34" charset="0"/>
              <a:buChar char="•"/>
            </a:pPr>
            <a:r>
              <a:rPr lang="en-US" dirty="0"/>
              <a:t>Extra Ounce for Flats – increase from 15 to 20 cents</a:t>
            </a:r>
          </a:p>
          <a:p>
            <a:pPr marL="342900" indent="-342900" eaLnBrk="1" hangingPunct="1">
              <a:lnSpc>
                <a:spcPct val="90000"/>
              </a:lnSpc>
              <a:buFont typeface="Arial" panose="020B0604020202020204" pitchFamily="34" charset="0"/>
              <a:buChar char="•"/>
            </a:pPr>
            <a:endParaRPr lang="en-US" b="1" dirty="0"/>
          </a:p>
          <a:p>
            <a:pPr marL="342900" indent="-342900" eaLnBrk="1" hangingPunct="1">
              <a:lnSpc>
                <a:spcPct val="90000"/>
              </a:lnSpc>
              <a:buFont typeface="Arial" panose="020B0604020202020204" pitchFamily="34" charset="0"/>
              <a:buChar char="•"/>
            </a:pPr>
            <a:endParaRPr lang="en-US" b="1" dirty="0"/>
          </a:p>
        </p:txBody>
      </p:sp>
    </p:spTree>
    <p:extLst>
      <p:ext uri="{BB962C8B-B14F-4D97-AF65-F5344CB8AC3E}">
        <p14:creationId xmlns:p14="http://schemas.microsoft.com/office/powerpoint/2010/main" val="2828403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19163">
              <a:defRPr sz="2400">
                <a:solidFill>
                  <a:schemeClr val="tx1"/>
                </a:solidFill>
                <a:latin typeface="Arial" charset="0"/>
                <a:ea typeface="ヒラギノ角ゴ Pro W3" pitchFamily="1" charset="-128"/>
              </a:defRPr>
            </a:lvl1pPr>
            <a:lvl2pPr marL="742950" indent="-285750" defTabSz="919163">
              <a:defRPr sz="2400">
                <a:solidFill>
                  <a:schemeClr val="tx1"/>
                </a:solidFill>
                <a:latin typeface="Arial" charset="0"/>
                <a:ea typeface="ヒラギノ角ゴ Pro W3" pitchFamily="1" charset="-128"/>
              </a:defRPr>
            </a:lvl2pPr>
            <a:lvl3pPr marL="1143000" indent="-228600" defTabSz="919163">
              <a:defRPr sz="2400">
                <a:solidFill>
                  <a:schemeClr val="tx1"/>
                </a:solidFill>
                <a:latin typeface="Arial" charset="0"/>
                <a:ea typeface="ヒラギノ角ゴ Pro W3" pitchFamily="1" charset="-128"/>
              </a:defRPr>
            </a:lvl3pPr>
            <a:lvl4pPr marL="1600200" indent="-228600" defTabSz="919163">
              <a:defRPr sz="2400">
                <a:solidFill>
                  <a:schemeClr val="tx1"/>
                </a:solidFill>
                <a:latin typeface="Arial" charset="0"/>
                <a:ea typeface="ヒラギノ角ゴ Pro W3" pitchFamily="1" charset="-128"/>
              </a:defRPr>
            </a:lvl4pPr>
            <a:lvl5pPr marL="2057400" indent="-228600" defTabSz="919163">
              <a:defRPr sz="2400">
                <a:solidFill>
                  <a:schemeClr val="tx1"/>
                </a:solidFill>
                <a:latin typeface="Arial" charset="0"/>
                <a:ea typeface="ヒラギノ角ゴ Pro W3" pitchFamily="1" charset="-128"/>
              </a:defRPr>
            </a:lvl5pPr>
            <a:lvl6pPr marL="25146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fld id="{7DB13D14-1BA0-4569-8D98-E871E6614640}" type="slidenum">
              <a:rPr lang="en-US" sz="1200" smtClean="0"/>
              <a:pPr eaLnBrk="1" hangingPunct="1"/>
              <a:t>5</a:t>
            </a:fld>
            <a:endParaRPr lang="en-US" sz="1200"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dirty="0"/>
              <a:t>Here is the price table showing that stamp prices are unchanged, the additional ounce</a:t>
            </a:r>
            <a:r>
              <a:rPr lang="en-US" baseline="0" dirty="0"/>
              <a:t> increase of 5 cents for Flats only</a:t>
            </a:r>
            <a:r>
              <a:rPr lang="en-US" dirty="0"/>
              <a:t>, and the meter price is </a:t>
            </a:r>
            <a:r>
              <a:rPr lang="en-US"/>
              <a:t>also unchanged. </a:t>
            </a:r>
            <a:r>
              <a:rPr lang="en-US" dirty="0"/>
              <a:t>The postcard price is not changing. </a:t>
            </a:r>
          </a:p>
          <a:p>
            <a:pPr eaLnBrk="1" hangingPunct="1"/>
            <a:endParaRPr lang="en-US" dirty="0"/>
          </a:p>
          <a:p>
            <a:pPr eaLnBrk="1" hangingPunct="1"/>
            <a:r>
              <a:rPr lang="en-US" dirty="0"/>
              <a:t>Discount between ADC and 5 Digit reduced from 2.9 cents in FY2019 to 2.8 cents in FY2020.</a:t>
            </a:r>
          </a:p>
          <a:p>
            <a:pPr eaLnBrk="1" hangingPunct="1"/>
            <a:r>
              <a:rPr lang="en-US" dirty="0"/>
              <a:t> </a:t>
            </a:r>
          </a:p>
          <a:p>
            <a:pPr eaLnBrk="1" hangingPunct="1"/>
            <a:endParaRPr lang="en-US" dirty="0"/>
          </a:p>
        </p:txBody>
      </p:sp>
    </p:spTree>
    <p:extLst>
      <p:ext uri="{BB962C8B-B14F-4D97-AF65-F5344CB8AC3E}">
        <p14:creationId xmlns:p14="http://schemas.microsoft.com/office/powerpoint/2010/main" val="182887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19163">
              <a:defRPr sz="2400">
                <a:solidFill>
                  <a:schemeClr val="tx1"/>
                </a:solidFill>
                <a:latin typeface="Arial" charset="0"/>
                <a:ea typeface="ヒラギノ角ゴ Pro W3" pitchFamily="1" charset="-128"/>
              </a:defRPr>
            </a:lvl1pPr>
            <a:lvl2pPr marL="742950" indent="-285750" defTabSz="919163">
              <a:defRPr sz="2400">
                <a:solidFill>
                  <a:schemeClr val="tx1"/>
                </a:solidFill>
                <a:latin typeface="Arial" charset="0"/>
                <a:ea typeface="ヒラギノ角ゴ Pro W3" pitchFamily="1" charset="-128"/>
              </a:defRPr>
            </a:lvl2pPr>
            <a:lvl3pPr marL="1143000" indent="-228600" defTabSz="919163">
              <a:defRPr sz="2400">
                <a:solidFill>
                  <a:schemeClr val="tx1"/>
                </a:solidFill>
                <a:latin typeface="Arial" charset="0"/>
                <a:ea typeface="ヒラギノ角ゴ Pro W3" pitchFamily="1" charset="-128"/>
              </a:defRPr>
            </a:lvl3pPr>
            <a:lvl4pPr marL="1600200" indent="-228600" defTabSz="919163">
              <a:defRPr sz="2400">
                <a:solidFill>
                  <a:schemeClr val="tx1"/>
                </a:solidFill>
                <a:latin typeface="Arial" charset="0"/>
                <a:ea typeface="ヒラギノ角ゴ Pro W3" pitchFamily="1" charset="-128"/>
              </a:defRPr>
            </a:lvl4pPr>
            <a:lvl5pPr marL="2057400" indent="-228600" defTabSz="919163">
              <a:defRPr sz="2400">
                <a:solidFill>
                  <a:schemeClr val="tx1"/>
                </a:solidFill>
                <a:latin typeface="Arial" charset="0"/>
                <a:ea typeface="ヒラギノ角ゴ Pro W3" pitchFamily="1" charset="-128"/>
              </a:defRPr>
            </a:lvl5pPr>
            <a:lvl6pPr marL="25146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fld id="{4E67B749-5DE4-4D72-BE8D-0596A274A45F}" type="slidenum">
              <a:rPr lang="en-US" sz="1200" smtClean="0"/>
              <a:pPr eaLnBrk="1" hangingPunct="1"/>
              <a:t>6</a:t>
            </a:fld>
            <a:endParaRPr lang="en-US" sz="1200"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878168" y="4531928"/>
            <a:ext cx="5607050" cy="4179888"/>
          </a:xfrm>
          <a:noFill/>
        </p:spPr>
        <p:txBody>
          <a:bodyPr/>
          <a:lstStyle/>
          <a:p>
            <a:pPr eaLnBrk="1" hangingPunct="1"/>
            <a:r>
              <a:rPr lang="en-US" dirty="0"/>
              <a:t>Here are some of the key changes to our presorted First-Class Mail products. Note that we retained consistent prices for weights up to 3.5 ounces for commercial letters. </a:t>
            </a:r>
          </a:p>
          <a:p>
            <a:pPr eaLnBrk="1" hangingPunct="1"/>
            <a:endParaRPr lang="en-US" dirty="0"/>
          </a:p>
          <a:p>
            <a:pPr eaLnBrk="1" hangingPunct="1"/>
            <a:endParaRPr lang="en-US" dirty="0"/>
          </a:p>
        </p:txBody>
      </p:sp>
      <p:graphicFrame>
        <p:nvGraphicFramePr>
          <p:cNvPr id="5" name="Table 4">
            <a:extLst>
              <a:ext uri="{FF2B5EF4-FFF2-40B4-BE49-F238E27FC236}">
                <a16:creationId xmlns:a16="http://schemas.microsoft.com/office/drawing/2014/main" xmlns="" id="{979F5BCD-CF6D-4D9F-9EE6-ADA7EF0A069A}"/>
              </a:ext>
            </a:extLst>
          </p:cNvPr>
          <p:cNvGraphicFramePr>
            <a:graphicFrameLocks noGrp="1"/>
          </p:cNvGraphicFramePr>
          <p:nvPr>
            <p:extLst>
              <p:ext uri="{D42A27DB-BD31-4B8C-83A1-F6EECF244321}">
                <p14:modId xmlns:p14="http://schemas.microsoft.com/office/powerpoint/2010/main" val="1449339905"/>
              </p:ext>
            </p:extLst>
          </p:nvPr>
        </p:nvGraphicFramePr>
        <p:xfrm>
          <a:off x="542926" y="5735569"/>
          <a:ext cx="5765800" cy="1830705"/>
        </p:xfrm>
        <a:graphic>
          <a:graphicData uri="http://schemas.openxmlformats.org/drawingml/2006/table">
            <a:tbl>
              <a:tblPr firstRow="1" firstCol="1" bandRow="1">
                <a:tableStyleId>{5C22544A-7EE6-4342-B048-85BDC9FD1C3A}</a:tableStyleId>
              </a:tblPr>
              <a:tblGrid>
                <a:gridCol w="863600">
                  <a:extLst>
                    <a:ext uri="{9D8B030D-6E8A-4147-A177-3AD203B41FA5}">
                      <a16:colId xmlns:a16="http://schemas.microsoft.com/office/drawing/2014/main" xmlns="" val="3462007537"/>
                    </a:ext>
                  </a:extLst>
                </a:gridCol>
                <a:gridCol w="713105">
                  <a:extLst>
                    <a:ext uri="{9D8B030D-6E8A-4147-A177-3AD203B41FA5}">
                      <a16:colId xmlns:a16="http://schemas.microsoft.com/office/drawing/2014/main" xmlns="" val="831472782"/>
                    </a:ext>
                  </a:extLst>
                </a:gridCol>
                <a:gridCol w="1296035">
                  <a:extLst>
                    <a:ext uri="{9D8B030D-6E8A-4147-A177-3AD203B41FA5}">
                      <a16:colId xmlns:a16="http://schemas.microsoft.com/office/drawing/2014/main" xmlns="" val="1784818085"/>
                    </a:ext>
                  </a:extLst>
                </a:gridCol>
                <a:gridCol w="712470">
                  <a:extLst>
                    <a:ext uri="{9D8B030D-6E8A-4147-A177-3AD203B41FA5}">
                      <a16:colId xmlns:a16="http://schemas.microsoft.com/office/drawing/2014/main" xmlns="" val="425251622"/>
                    </a:ext>
                  </a:extLst>
                </a:gridCol>
                <a:gridCol w="712470">
                  <a:extLst>
                    <a:ext uri="{9D8B030D-6E8A-4147-A177-3AD203B41FA5}">
                      <a16:colId xmlns:a16="http://schemas.microsoft.com/office/drawing/2014/main" xmlns="" val="1903183739"/>
                    </a:ext>
                  </a:extLst>
                </a:gridCol>
                <a:gridCol w="712470">
                  <a:extLst>
                    <a:ext uri="{9D8B030D-6E8A-4147-A177-3AD203B41FA5}">
                      <a16:colId xmlns:a16="http://schemas.microsoft.com/office/drawing/2014/main" xmlns="" val="1991965832"/>
                    </a:ext>
                  </a:extLst>
                </a:gridCol>
                <a:gridCol w="755650">
                  <a:extLst>
                    <a:ext uri="{9D8B030D-6E8A-4147-A177-3AD203B41FA5}">
                      <a16:colId xmlns:a16="http://schemas.microsoft.com/office/drawing/2014/main" xmlns="" val="3435863386"/>
                    </a:ext>
                  </a:extLst>
                </a:gridCol>
              </a:tblGrid>
              <a:tr h="200025">
                <a:tc>
                  <a:txBody>
                    <a:bodyPr/>
                    <a:lstStyle/>
                    <a:p>
                      <a:endParaRPr lang="en-US" sz="1000" dirty="0">
                        <a:effectLst/>
                        <a:latin typeface="Times New Roman" panose="02020603050405020304" pitchFamily="18" charset="0"/>
                      </a:endParaRPr>
                    </a:p>
                  </a:txBody>
                  <a:tcPr marL="68580" marR="68580" marT="0" marB="0" anchor="b"/>
                </a:tc>
                <a:tc gridSpan="6">
                  <a:txBody>
                    <a:bodyPr/>
                    <a:lstStyle/>
                    <a:p>
                      <a:pPr marL="0" marR="0" algn="ctr">
                        <a:spcBef>
                          <a:spcPts val="0"/>
                        </a:spcBef>
                        <a:spcAft>
                          <a:spcPts val="0"/>
                        </a:spcAft>
                      </a:pPr>
                      <a:r>
                        <a:rPr lang="en-US" sz="1200">
                          <a:effectLst/>
                        </a:rPr>
                        <a:t>Price Gaps Between Meter and Automated Presort Levels</a:t>
                      </a:r>
                      <a:endParaRPr lang="en-US" sz="1100">
                        <a:effectLst/>
                        <a:latin typeface="Calibri" panose="020F0502020204030204" pitchFamily="34" charset="0"/>
                        <a:ea typeface="Calibri" panose="020F0502020204030204" pitchFamily="34"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362304112"/>
                  </a:ext>
                </a:extLst>
              </a:tr>
              <a:tr h="190500">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dirty="0">
                          <a:effectLst/>
                        </a:rPr>
                        <a:t>Proposed</a:t>
                      </a:r>
                      <a:endParaRPr lang="en-US"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xmlns="" val="998517687"/>
                  </a:ext>
                </a:extLst>
              </a:tr>
              <a:tr h="190500">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5/30/2015</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4/10/2016</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1/22/2017</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1/22/2018</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1/27/2019</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1/26/2020</a:t>
                      </a:r>
                      <a:endParaRPr lang="en-US"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xmlns="" val="648983383"/>
                  </a:ext>
                </a:extLst>
              </a:tr>
              <a:tr h="190500">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R2015-4</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Exigent Rollback</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R2017-1</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R2018-1</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R2019-1</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dirty="0">
                          <a:effectLst/>
                        </a:rPr>
                        <a:t>R2020-1</a:t>
                      </a:r>
                      <a:endParaRPr lang="en-US"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xmlns="" val="3478617998"/>
                  </a:ext>
                </a:extLst>
              </a:tr>
              <a:tr h="190500">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2015</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2016</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2017</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2018</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2019</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2020</a:t>
                      </a:r>
                      <a:endParaRPr lang="en-US"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xmlns="" val="1198770945"/>
                  </a:ext>
                </a:extLst>
              </a:tr>
              <a:tr h="180975">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extLst>
                  <a:ext uri="{0D108BD9-81ED-4DB2-BD59-A6C34878D82A}">
                    <a16:rowId xmlns:a16="http://schemas.microsoft.com/office/drawing/2014/main" xmlns="" val="2461121671"/>
                  </a:ext>
                </a:extLst>
              </a:tr>
              <a:tr h="180975">
                <a:tc>
                  <a:txBody>
                    <a:bodyPr/>
                    <a:lstStyle/>
                    <a:p>
                      <a:pPr marL="0" marR="0">
                        <a:spcBef>
                          <a:spcPts val="0"/>
                        </a:spcBef>
                        <a:spcAft>
                          <a:spcPts val="0"/>
                        </a:spcAft>
                      </a:pPr>
                      <a:r>
                        <a:rPr lang="en-US" sz="1100">
                          <a:effectLst/>
                        </a:rPr>
                        <a:t>Mixed ADC</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4.6 cents</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4.6 cents</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dirty="0">
                          <a:effectLst/>
                        </a:rPr>
                        <a:t>3.7 cents</a:t>
                      </a:r>
                      <a:endParaRPr lang="en-US"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4.6 cents</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7.2 cents</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dirty="0">
                          <a:effectLst/>
                        </a:rPr>
                        <a:t>6.1 cents</a:t>
                      </a:r>
                      <a:endParaRPr lang="en-US"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xmlns="" val="2108063677"/>
                  </a:ext>
                </a:extLst>
              </a:tr>
              <a:tr h="180975">
                <a:tc>
                  <a:txBody>
                    <a:bodyPr/>
                    <a:lstStyle/>
                    <a:p>
                      <a:pPr marL="0" marR="0">
                        <a:spcBef>
                          <a:spcPts val="0"/>
                        </a:spcBef>
                        <a:spcAft>
                          <a:spcPts val="0"/>
                        </a:spcAft>
                      </a:pPr>
                      <a:r>
                        <a:rPr lang="en-US" sz="1100">
                          <a:effectLst/>
                        </a:rPr>
                        <a:t>ADC</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2.3 cents</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2.0 cents</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2.0 cents</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1.6 cents</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1.6 cents</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2.0 cents</a:t>
                      </a:r>
                      <a:endParaRPr lang="en-US"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xmlns="" val="441060376"/>
                  </a:ext>
                </a:extLst>
              </a:tr>
              <a:tr h="180975">
                <a:tc>
                  <a:txBody>
                    <a:bodyPr/>
                    <a:lstStyle/>
                    <a:p>
                      <a:pPr marL="0" marR="0">
                        <a:spcBef>
                          <a:spcPts val="0"/>
                        </a:spcBef>
                        <a:spcAft>
                          <a:spcPts val="0"/>
                        </a:spcAft>
                      </a:pPr>
                      <a:r>
                        <a:rPr lang="en-US" sz="1100">
                          <a:effectLst/>
                        </a:rPr>
                        <a:t>5D</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2.5 cents</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2.3 cents</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3.0 cents</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a:effectLst/>
                        </a:rPr>
                        <a:t>3.0 cents</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dirty="0">
                          <a:effectLst/>
                        </a:rPr>
                        <a:t>2.9 cents</a:t>
                      </a:r>
                      <a:endParaRPr lang="en-US"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100" dirty="0" smtClean="0">
                          <a:effectLst/>
                        </a:rPr>
                        <a:t>3.0 </a:t>
                      </a:r>
                      <a:r>
                        <a:rPr lang="en-US" sz="1100" dirty="0">
                          <a:effectLst/>
                        </a:rPr>
                        <a:t>cents</a:t>
                      </a:r>
                      <a:endParaRPr lang="en-US"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xmlns="" val="1277336956"/>
                  </a:ext>
                </a:extLst>
              </a:tr>
            </a:tbl>
          </a:graphicData>
        </a:graphic>
      </p:graphicFrame>
    </p:spTree>
    <p:extLst>
      <p:ext uri="{BB962C8B-B14F-4D97-AF65-F5344CB8AC3E}">
        <p14:creationId xmlns:p14="http://schemas.microsoft.com/office/powerpoint/2010/main" val="2333469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b="1">
                <a:solidFill>
                  <a:srgbClr val="000066"/>
                </a:solidFill>
                <a:latin typeface="Arial" charset="0"/>
              </a:defRPr>
            </a:lvl1pPr>
            <a:lvl2pPr marL="742950" indent="-285750" defTabSz="919163" eaLnBrk="0" hangingPunct="0">
              <a:defRPr sz="1600" b="1">
                <a:solidFill>
                  <a:srgbClr val="000066"/>
                </a:solidFill>
                <a:latin typeface="Arial" charset="0"/>
              </a:defRPr>
            </a:lvl2pPr>
            <a:lvl3pPr marL="1143000" indent="-228600" defTabSz="919163" eaLnBrk="0" hangingPunct="0">
              <a:defRPr sz="1600" b="1">
                <a:solidFill>
                  <a:srgbClr val="000066"/>
                </a:solidFill>
                <a:latin typeface="Arial" charset="0"/>
              </a:defRPr>
            </a:lvl3pPr>
            <a:lvl4pPr marL="1600200" indent="-228600" defTabSz="919163" eaLnBrk="0" hangingPunct="0">
              <a:defRPr sz="1600" b="1">
                <a:solidFill>
                  <a:srgbClr val="000066"/>
                </a:solidFill>
                <a:latin typeface="Arial" charset="0"/>
              </a:defRPr>
            </a:lvl4pPr>
            <a:lvl5pPr marL="2057400" indent="-228600" defTabSz="919163" eaLnBrk="0" hangingPunct="0">
              <a:defRPr sz="1600" b="1">
                <a:solidFill>
                  <a:srgbClr val="000066"/>
                </a:solidFill>
                <a:latin typeface="Arial" charset="0"/>
              </a:defRPr>
            </a:lvl5pPr>
            <a:lvl6pPr marL="2514600" indent="-228600" defTabSz="919163" eaLnBrk="0" fontAlgn="base" hangingPunct="0">
              <a:spcBef>
                <a:spcPct val="0"/>
              </a:spcBef>
              <a:spcAft>
                <a:spcPct val="0"/>
              </a:spcAft>
              <a:defRPr sz="1600" b="1">
                <a:solidFill>
                  <a:srgbClr val="000066"/>
                </a:solidFill>
                <a:latin typeface="Arial" charset="0"/>
              </a:defRPr>
            </a:lvl6pPr>
            <a:lvl7pPr marL="2971800" indent="-228600" defTabSz="919163" eaLnBrk="0" fontAlgn="base" hangingPunct="0">
              <a:spcBef>
                <a:spcPct val="0"/>
              </a:spcBef>
              <a:spcAft>
                <a:spcPct val="0"/>
              </a:spcAft>
              <a:defRPr sz="1600" b="1">
                <a:solidFill>
                  <a:srgbClr val="000066"/>
                </a:solidFill>
                <a:latin typeface="Arial" charset="0"/>
              </a:defRPr>
            </a:lvl7pPr>
            <a:lvl8pPr marL="3429000" indent="-228600" defTabSz="919163" eaLnBrk="0" fontAlgn="base" hangingPunct="0">
              <a:spcBef>
                <a:spcPct val="0"/>
              </a:spcBef>
              <a:spcAft>
                <a:spcPct val="0"/>
              </a:spcAft>
              <a:defRPr sz="1600" b="1">
                <a:solidFill>
                  <a:srgbClr val="000066"/>
                </a:solidFill>
                <a:latin typeface="Arial" charset="0"/>
              </a:defRPr>
            </a:lvl8pPr>
            <a:lvl9pPr marL="3886200" indent="-228600" defTabSz="919163" eaLnBrk="0" fontAlgn="base" hangingPunct="0">
              <a:spcBef>
                <a:spcPct val="0"/>
              </a:spcBef>
              <a:spcAft>
                <a:spcPct val="0"/>
              </a:spcAft>
              <a:defRPr sz="1600" b="1">
                <a:solidFill>
                  <a:srgbClr val="000066"/>
                </a:solidFill>
                <a:latin typeface="Arial" charset="0"/>
              </a:defRPr>
            </a:lvl9pPr>
          </a:lstStyle>
          <a:p>
            <a:pPr eaLnBrk="1" hangingPunct="1"/>
            <a:fld id="{B14E0930-728D-45B2-A389-52B71A76B2C6}" type="slidenum">
              <a:rPr lang="en-US" sz="1200" b="0" smtClean="0">
                <a:solidFill>
                  <a:schemeClr val="tx1"/>
                </a:solidFill>
              </a:rPr>
              <a:pPr eaLnBrk="1" hangingPunct="1"/>
              <a:t>7</a:t>
            </a:fld>
            <a:endParaRPr lang="en-US" sz="1200" b="0" dirty="0">
              <a:solidFill>
                <a:schemeClr val="tx1"/>
              </a:solidFill>
            </a:endParaRPr>
          </a:p>
        </p:txBody>
      </p:sp>
      <p:sp>
        <p:nvSpPr>
          <p:cNvPr id="4710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31863" eaLnBrk="0" hangingPunct="0">
              <a:defRPr sz="1600" b="1">
                <a:solidFill>
                  <a:srgbClr val="000066"/>
                </a:solidFill>
                <a:latin typeface="Arial" charset="0"/>
              </a:defRPr>
            </a:lvl1pPr>
            <a:lvl2pPr marL="742950" indent="-285750" defTabSz="931863" eaLnBrk="0" hangingPunct="0">
              <a:defRPr sz="1600" b="1">
                <a:solidFill>
                  <a:srgbClr val="000066"/>
                </a:solidFill>
                <a:latin typeface="Arial" charset="0"/>
              </a:defRPr>
            </a:lvl2pPr>
            <a:lvl3pPr marL="1143000" indent="-228600" defTabSz="931863" eaLnBrk="0" hangingPunct="0">
              <a:defRPr sz="1600" b="1">
                <a:solidFill>
                  <a:srgbClr val="000066"/>
                </a:solidFill>
                <a:latin typeface="Arial" charset="0"/>
              </a:defRPr>
            </a:lvl3pPr>
            <a:lvl4pPr marL="1600200" indent="-228600" defTabSz="931863" eaLnBrk="0" hangingPunct="0">
              <a:defRPr sz="1600" b="1">
                <a:solidFill>
                  <a:srgbClr val="000066"/>
                </a:solidFill>
                <a:latin typeface="Arial" charset="0"/>
              </a:defRPr>
            </a:lvl4pPr>
            <a:lvl5pPr marL="2057400" indent="-228600" defTabSz="931863" eaLnBrk="0" hangingPunct="0">
              <a:defRPr sz="1600" b="1">
                <a:solidFill>
                  <a:srgbClr val="000066"/>
                </a:solidFill>
                <a:latin typeface="Arial" charset="0"/>
              </a:defRPr>
            </a:lvl5pPr>
            <a:lvl6pPr marL="2514600" indent="-228600" defTabSz="931863" eaLnBrk="0" fontAlgn="base" hangingPunct="0">
              <a:spcBef>
                <a:spcPct val="0"/>
              </a:spcBef>
              <a:spcAft>
                <a:spcPct val="0"/>
              </a:spcAft>
              <a:defRPr sz="1600" b="1">
                <a:solidFill>
                  <a:srgbClr val="000066"/>
                </a:solidFill>
                <a:latin typeface="Arial" charset="0"/>
              </a:defRPr>
            </a:lvl6pPr>
            <a:lvl7pPr marL="2971800" indent="-228600" defTabSz="931863" eaLnBrk="0" fontAlgn="base" hangingPunct="0">
              <a:spcBef>
                <a:spcPct val="0"/>
              </a:spcBef>
              <a:spcAft>
                <a:spcPct val="0"/>
              </a:spcAft>
              <a:defRPr sz="1600" b="1">
                <a:solidFill>
                  <a:srgbClr val="000066"/>
                </a:solidFill>
                <a:latin typeface="Arial" charset="0"/>
              </a:defRPr>
            </a:lvl7pPr>
            <a:lvl8pPr marL="3429000" indent="-228600" defTabSz="931863" eaLnBrk="0" fontAlgn="base" hangingPunct="0">
              <a:spcBef>
                <a:spcPct val="0"/>
              </a:spcBef>
              <a:spcAft>
                <a:spcPct val="0"/>
              </a:spcAft>
              <a:defRPr sz="1600" b="1">
                <a:solidFill>
                  <a:srgbClr val="000066"/>
                </a:solidFill>
                <a:latin typeface="Arial" charset="0"/>
              </a:defRPr>
            </a:lvl8pPr>
            <a:lvl9pPr marL="3886200" indent="-228600" defTabSz="931863" eaLnBrk="0" fontAlgn="base" hangingPunct="0">
              <a:spcBef>
                <a:spcPct val="0"/>
              </a:spcBef>
              <a:spcAft>
                <a:spcPct val="0"/>
              </a:spcAft>
              <a:defRPr sz="1600" b="1">
                <a:solidFill>
                  <a:srgbClr val="000066"/>
                </a:solidFill>
                <a:latin typeface="Arial" charset="0"/>
              </a:defRPr>
            </a:lvl9pPr>
          </a:lstStyle>
          <a:p>
            <a:pPr algn="r" eaLnBrk="1" hangingPunct="1"/>
            <a:fld id="{3F5650A8-AF23-43EE-B13D-4542F7831F49}" type="slidenum">
              <a:rPr lang="en-US" sz="1200" b="0">
                <a:solidFill>
                  <a:schemeClr val="tx1"/>
                </a:solidFill>
              </a:rPr>
              <a:pPr algn="r" eaLnBrk="1" hangingPunct="1"/>
              <a:t>7</a:t>
            </a:fld>
            <a:endParaRPr lang="en-US" sz="1200" b="0" dirty="0">
              <a:solidFill>
                <a:schemeClr val="tx1"/>
              </a:solidFill>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xfrm>
            <a:off x="628153" y="4416425"/>
            <a:ext cx="5740843"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lstStyle/>
          <a:p>
            <a:pPr eaLnBrk="1" hangingPunct="1"/>
            <a:r>
              <a:rPr lang="en-US" dirty="0"/>
              <a:t>Higher price increase on more origin.</a:t>
            </a:r>
          </a:p>
          <a:p>
            <a:pPr eaLnBrk="1" hangingPunct="1"/>
            <a:r>
              <a:rPr lang="en-US" dirty="0"/>
              <a:t>Flats and Parcels get a higher than CPI increase</a:t>
            </a:r>
          </a:p>
          <a:p>
            <a:pPr eaLnBrk="1" hangingPunct="1"/>
            <a:r>
              <a:rPr lang="en-US" dirty="0"/>
              <a:t>Letters price increase is 1.9% on average</a:t>
            </a:r>
          </a:p>
          <a:p>
            <a:pPr eaLnBrk="1" hangingPunct="1"/>
            <a:r>
              <a:rPr lang="en-US" dirty="0"/>
              <a:t>Saturation letters get a lower than average price increase</a:t>
            </a:r>
          </a:p>
          <a:p>
            <a:pPr eaLnBrk="1" hangingPunct="1"/>
            <a:r>
              <a:rPr lang="en-US" dirty="0"/>
              <a:t>USPS Marketing Mail includes catalogs, flyers, and product samples. Highlights of the price change include:</a:t>
            </a:r>
          </a:p>
          <a:p>
            <a:pPr marL="171450" indent="-171450" eaLnBrk="1" hangingPunct="1">
              <a:buFont typeface="Arial" panose="020B0604020202020204" pitchFamily="34" charset="0"/>
              <a:buChar char="•"/>
            </a:pPr>
            <a:r>
              <a:rPr lang="en-US" dirty="0"/>
              <a:t>For carrier route pieces on 5-digit pallets, the incentive decreases by $0.002.</a:t>
            </a:r>
          </a:p>
          <a:p>
            <a:pPr marL="171450" indent="-171450" eaLnBrk="1" hangingPunct="1">
              <a:buFont typeface="Arial" panose="020B0604020202020204" pitchFamily="34" charset="0"/>
              <a:buChar char="•"/>
            </a:pPr>
            <a:r>
              <a:rPr lang="en-US" dirty="0"/>
              <a:t>The passthrough was 110% and is reduced to 100%</a:t>
            </a:r>
          </a:p>
          <a:p>
            <a:pPr marL="171450" indent="-171450" eaLnBrk="1" hangingPunct="1">
              <a:buFont typeface="Arial" panose="020B0604020202020204" pitchFamily="34" charset="0"/>
              <a:buChar char="•"/>
            </a:pPr>
            <a:r>
              <a:rPr lang="en-US" dirty="0"/>
              <a:t>Reduce some of the workshare discounts for letters and flats, as required by PRC.</a:t>
            </a:r>
          </a:p>
          <a:p>
            <a:pPr marL="171450" indent="-171450" eaLnBrk="1" hangingPunct="1">
              <a:buFont typeface="Arial" panose="020B0604020202020204" pitchFamily="34" charset="0"/>
              <a:buChar char="•"/>
            </a:pPr>
            <a:r>
              <a:rPr lang="en-US" dirty="0"/>
              <a:t>Carrier route pieces received lower than average price increases to reflect the value of catalogs in the mailbox.</a:t>
            </a:r>
          </a:p>
          <a:p>
            <a:pPr marL="171450" indent="-171450" eaLnBrk="1" hangingPunct="1">
              <a:buFont typeface="Arial" panose="020B0604020202020204" pitchFamily="34" charset="0"/>
              <a:buChar char="•"/>
            </a:pPr>
            <a:endParaRPr lang="en-US" dirty="0"/>
          </a:p>
          <a:p>
            <a:pPr eaLnBrk="1" hangingPunct="1">
              <a:lnSpc>
                <a:spcPct val="90000"/>
              </a:lnSpc>
            </a:pPr>
            <a:r>
              <a:rPr lang="en-US" b="1" dirty="0"/>
              <a:t>Headlines</a:t>
            </a:r>
          </a:p>
          <a:p>
            <a:pPr marL="342900" indent="-342900" eaLnBrk="1" hangingPunct="1">
              <a:lnSpc>
                <a:spcPct val="90000"/>
              </a:lnSpc>
              <a:buFont typeface="Arial" panose="020B0604020202020204" pitchFamily="34" charset="0"/>
              <a:buChar char="•"/>
            </a:pPr>
            <a:r>
              <a:rPr lang="en-US" dirty="0"/>
              <a:t>3.9% increase in Flats and parcels as directed by PRC</a:t>
            </a:r>
          </a:p>
          <a:p>
            <a:pPr marL="342900" indent="-342900" eaLnBrk="1" hangingPunct="1">
              <a:lnSpc>
                <a:spcPct val="90000"/>
              </a:lnSpc>
              <a:buFont typeface="Arial" panose="020B0604020202020204" pitchFamily="34" charset="0"/>
              <a:buChar char="•"/>
            </a:pPr>
            <a:r>
              <a:rPr lang="en-US" dirty="0"/>
              <a:t>Modest changes to CR and Saturation Flats </a:t>
            </a:r>
          </a:p>
          <a:p>
            <a:pPr marL="342900" indent="-342900" eaLnBrk="1" hangingPunct="1">
              <a:lnSpc>
                <a:spcPct val="90000"/>
              </a:lnSpc>
              <a:buFont typeface="Arial" panose="020B0604020202020204" pitchFamily="34" charset="0"/>
              <a:buChar char="•"/>
            </a:pPr>
            <a:r>
              <a:rPr lang="en-US" dirty="0"/>
              <a:t>Letters- 1.9% increase</a:t>
            </a:r>
          </a:p>
          <a:p>
            <a:pPr marL="342900" indent="-342900" eaLnBrk="1" hangingPunct="1">
              <a:lnSpc>
                <a:spcPct val="90000"/>
              </a:lnSpc>
              <a:buFont typeface="Arial" panose="020B0604020202020204" pitchFamily="34" charset="0"/>
              <a:buChar char="•"/>
            </a:pPr>
            <a:endParaRPr lang="en-US" b="1" dirty="0"/>
          </a:p>
          <a:p>
            <a:pPr marL="171450" indent="-171450" eaLnBrk="1" hangingPunct="1">
              <a:buFont typeface="Arial" panose="020B0604020202020204" pitchFamily="34" charset="0"/>
              <a:buChar char="•"/>
            </a:pPr>
            <a:endParaRPr lang="en-US" dirty="0"/>
          </a:p>
        </p:txBody>
      </p:sp>
    </p:spTree>
    <p:extLst>
      <p:ext uri="{BB962C8B-B14F-4D97-AF65-F5344CB8AC3E}">
        <p14:creationId xmlns:p14="http://schemas.microsoft.com/office/powerpoint/2010/main" val="2120011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915151" y="8802339"/>
            <a:ext cx="3095249" cy="464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77" tIns="46589" rIns="93177" bIns="46589" anchor="b"/>
          <a:lstStyle>
            <a:lvl1pPr defTabSz="919163">
              <a:defRPr sz="2400">
                <a:solidFill>
                  <a:schemeClr val="tx1"/>
                </a:solidFill>
                <a:latin typeface="Arial" charset="0"/>
                <a:ea typeface="ヒラギノ角ゴ Pro W3" pitchFamily="1" charset="-128"/>
              </a:defRPr>
            </a:lvl1pPr>
            <a:lvl2pPr marL="742950" indent="-285750" defTabSz="919163">
              <a:defRPr sz="2400">
                <a:solidFill>
                  <a:schemeClr val="tx1"/>
                </a:solidFill>
                <a:latin typeface="Arial" charset="0"/>
                <a:ea typeface="ヒラギノ角ゴ Pro W3" pitchFamily="1" charset="-128"/>
              </a:defRPr>
            </a:lvl2pPr>
            <a:lvl3pPr marL="1143000" indent="-228600" defTabSz="919163">
              <a:defRPr sz="2400">
                <a:solidFill>
                  <a:schemeClr val="tx1"/>
                </a:solidFill>
                <a:latin typeface="Arial" charset="0"/>
                <a:ea typeface="ヒラギノ角ゴ Pro W3" pitchFamily="1" charset="-128"/>
              </a:defRPr>
            </a:lvl3pPr>
            <a:lvl4pPr marL="1600200" indent="-228600" defTabSz="919163">
              <a:defRPr sz="2400">
                <a:solidFill>
                  <a:schemeClr val="tx1"/>
                </a:solidFill>
                <a:latin typeface="Arial" charset="0"/>
                <a:ea typeface="ヒラギノ角ゴ Pro W3" pitchFamily="1" charset="-128"/>
              </a:defRPr>
            </a:lvl4pPr>
            <a:lvl5pPr marL="2057400" indent="-228600" defTabSz="919163">
              <a:defRPr sz="2400">
                <a:solidFill>
                  <a:schemeClr val="tx1"/>
                </a:solidFill>
                <a:latin typeface="Arial" charset="0"/>
                <a:ea typeface="ヒラギノ角ゴ Pro W3" pitchFamily="1" charset="-128"/>
              </a:defRPr>
            </a:lvl5pPr>
            <a:lvl6pPr marL="25146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r" eaLnBrk="1" hangingPunct="1"/>
            <a:fld id="{4749BF7D-BC92-4CA8-AAE5-6D7D9DDC0BAE}" type="slidenum">
              <a:rPr lang="en-US" sz="1200" b="0"/>
              <a:pPr algn="r" eaLnBrk="1" hangingPunct="1"/>
              <a:t>8</a:t>
            </a:fld>
            <a:endParaRPr lang="en-US" sz="1200" b="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sz="2000" dirty="0"/>
          </a:p>
          <a:p>
            <a:pPr eaLnBrk="1" hangingPunct="1"/>
            <a:endParaRPr lang="en-US" sz="2000" dirty="0"/>
          </a:p>
          <a:p>
            <a:pPr eaLnBrk="1" hangingPunct="1"/>
            <a:endParaRPr lang="en-US" sz="2000" dirty="0"/>
          </a:p>
        </p:txBody>
      </p:sp>
      <p:sp>
        <p:nvSpPr>
          <p:cNvPr id="2" name="TextBox 1"/>
          <p:cNvSpPr txBox="1"/>
          <p:nvPr/>
        </p:nvSpPr>
        <p:spPr>
          <a:xfrm>
            <a:off x="971158" y="4622451"/>
            <a:ext cx="5461542" cy="461665"/>
          </a:xfrm>
          <a:prstGeom prst="rect">
            <a:avLst/>
          </a:prstGeom>
          <a:noFill/>
        </p:spPr>
        <p:txBody>
          <a:bodyPr wrap="square" rtlCol="0">
            <a:spAutoFit/>
          </a:bodyPr>
          <a:lstStyle/>
          <a:p>
            <a:r>
              <a:rPr lang="en-US" sz="1200" b="0" dirty="0">
                <a:solidFill>
                  <a:schemeClr val="tx1"/>
                </a:solidFill>
              </a:rPr>
              <a:t>Prices for USPS Marketing Mail entered at an origin facility will generally increase less than average.</a:t>
            </a:r>
          </a:p>
        </p:txBody>
      </p:sp>
    </p:spTree>
    <p:extLst>
      <p:ext uri="{BB962C8B-B14F-4D97-AF65-F5344CB8AC3E}">
        <p14:creationId xmlns:p14="http://schemas.microsoft.com/office/powerpoint/2010/main" val="3605426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915151" y="8830188"/>
            <a:ext cx="3095249" cy="464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77" tIns="46589" rIns="93177" bIns="46589" anchor="b"/>
          <a:lstStyle>
            <a:lvl1pPr defTabSz="919163">
              <a:defRPr sz="2400">
                <a:solidFill>
                  <a:schemeClr val="tx1"/>
                </a:solidFill>
                <a:latin typeface="Arial" charset="0"/>
                <a:ea typeface="ヒラギノ角ゴ Pro W3" pitchFamily="1" charset="-128"/>
              </a:defRPr>
            </a:lvl1pPr>
            <a:lvl2pPr marL="742950" indent="-285750" defTabSz="919163">
              <a:defRPr sz="2400">
                <a:solidFill>
                  <a:schemeClr val="tx1"/>
                </a:solidFill>
                <a:latin typeface="Arial" charset="0"/>
                <a:ea typeface="ヒラギノ角ゴ Pro W3" pitchFamily="1" charset="-128"/>
              </a:defRPr>
            </a:lvl2pPr>
            <a:lvl3pPr marL="1143000" indent="-228600" defTabSz="919163">
              <a:defRPr sz="2400">
                <a:solidFill>
                  <a:schemeClr val="tx1"/>
                </a:solidFill>
                <a:latin typeface="Arial" charset="0"/>
                <a:ea typeface="ヒラギノ角ゴ Pro W3" pitchFamily="1" charset="-128"/>
              </a:defRPr>
            </a:lvl3pPr>
            <a:lvl4pPr marL="1600200" indent="-228600" defTabSz="919163">
              <a:defRPr sz="2400">
                <a:solidFill>
                  <a:schemeClr val="tx1"/>
                </a:solidFill>
                <a:latin typeface="Arial" charset="0"/>
                <a:ea typeface="ヒラギノ角ゴ Pro W3" pitchFamily="1" charset="-128"/>
              </a:defRPr>
            </a:lvl4pPr>
            <a:lvl5pPr marL="2057400" indent="-228600" defTabSz="919163">
              <a:defRPr sz="2400">
                <a:solidFill>
                  <a:schemeClr val="tx1"/>
                </a:solidFill>
                <a:latin typeface="Arial" charset="0"/>
                <a:ea typeface="ヒラギノ角ゴ Pro W3" pitchFamily="1" charset="-128"/>
              </a:defRPr>
            </a:lvl5pPr>
            <a:lvl6pPr marL="25146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r" eaLnBrk="1" hangingPunct="1"/>
            <a:fld id="{4749BF7D-BC92-4CA8-AAE5-6D7D9DDC0BAE}" type="slidenum">
              <a:rPr lang="en-US" sz="1200" b="0"/>
              <a:pPr algn="r" eaLnBrk="1" hangingPunct="1"/>
              <a:t>9</a:t>
            </a:fld>
            <a:endParaRPr lang="en-US" sz="1200" b="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dirty="0"/>
              <a:t>By statute, the average revenue per piece for Nonprofit mail is priced at </a:t>
            </a:r>
            <a:br>
              <a:rPr lang="en-US" dirty="0"/>
            </a:br>
            <a:r>
              <a:rPr lang="en-US" dirty="0"/>
              <a:t>60 percent of its commercial counterpart across letters, flats, and parcels. Due to changes in the mail mix, the discount is not uniform across all products. This has resulted in the letter discount being significantly above 40 percent, while flats and parcels received lower discounts. </a:t>
            </a:r>
          </a:p>
          <a:p>
            <a:pPr eaLnBrk="1" hangingPunct="1"/>
            <a:r>
              <a:rPr lang="en-US" dirty="0"/>
              <a:t>In the last and current price changes, we have made a concerted effort to correct this imbalance.</a:t>
            </a:r>
          </a:p>
        </p:txBody>
      </p:sp>
    </p:spTree>
    <p:extLst>
      <p:ext uri="{BB962C8B-B14F-4D97-AF65-F5344CB8AC3E}">
        <p14:creationId xmlns:p14="http://schemas.microsoft.com/office/powerpoint/2010/main" val="333953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9"/>
          <p:cNvSpPr>
            <a:spLocks noGrp="1" noChangeArrowheads="1"/>
          </p:cNvSpPr>
          <p:nvPr>
            <p:ph type="sldNum" sz="quarter" idx="10"/>
          </p:nvPr>
        </p:nvSpPr>
        <p:spPr>
          <a:ln/>
        </p:spPr>
        <p:txBody>
          <a:bodyPr/>
          <a:lstStyle>
            <a:lvl1pPr>
              <a:defRPr/>
            </a:lvl1pPr>
          </a:lstStyle>
          <a:p>
            <a:pPr>
              <a:defRPr/>
            </a:pPr>
            <a:fld id="{D2F79740-5443-452D-AD34-3EC29940AD2C}" type="slidenum">
              <a:rPr lang="en-US"/>
              <a:pPr>
                <a:defRPr/>
              </a:pPr>
              <a:t>‹#›</a:t>
            </a:fld>
            <a:endParaRPr lang="en-US" dirty="0"/>
          </a:p>
        </p:txBody>
      </p:sp>
    </p:spTree>
    <p:extLst>
      <p:ext uri="{BB962C8B-B14F-4D97-AF65-F5344CB8AC3E}">
        <p14:creationId xmlns:p14="http://schemas.microsoft.com/office/powerpoint/2010/main" val="369925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fld id="{000C880D-CF16-4467-AE15-4699F399C5EC}" type="slidenum">
              <a:rPr lang="en-US"/>
              <a:pPr>
                <a:defRPr/>
              </a:pPr>
              <a:t>‹#›</a:t>
            </a:fld>
            <a:endParaRPr lang="en-US" dirty="0"/>
          </a:p>
        </p:txBody>
      </p:sp>
      <p:sp>
        <p:nvSpPr>
          <p:cNvPr id="5" name="TextBox 4"/>
          <p:cNvSpPr txBox="1"/>
          <p:nvPr userDrawn="1"/>
        </p:nvSpPr>
        <p:spPr>
          <a:xfrm>
            <a:off x="5474525" y="273050"/>
            <a:ext cx="3382657" cy="523220"/>
          </a:xfrm>
          <a:prstGeom prst="rect">
            <a:avLst/>
          </a:prstGeom>
          <a:noFill/>
        </p:spPr>
        <p:txBody>
          <a:bodyPr wrap="none" rtlCol="0">
            <a:spAutoFit/>
          </a:bodyPr>
          <a:lstStyle/>
          <a:p>
            <a:r>
              <a:rPr lang="en-US" sz="2800" dirty="0">
                <a:solidFill>
                  <a:schemeClr val="tx1"/>
                </a:solidFill>
              </a:rPr>
              <a:t>Price Change 2019</a:t>
            </a:r>
          </a:p>
        </p:txBody>
      </p:sp>
    </p:spTree>
    <p:extLst>
      <p:ext uri="{BB962C8B-B14F-4D97-AF65-F5344CB8AC3E}">
        <p14:creationId xmlns:p14="http://schemas.microsoft.com/office/powerpoint/2010/main" val="297429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fld id="{5C6C71C8-6CEF-47DE-9EE9-F9A6DD216DE7}" type="slidenum">
              <a:rPr lang="en-US"/>
              <a:pPr>
                <a:defRPr/>
              </a:pPr>
              <a:t>‹#›</a:t>
            </a:fld>
            <a:endParaRPr lang="en-US" dirty="0"/>
          </a:p>
        </p:txBody>
      </p:sp>
    </p:spTree>
    <p:extLst>
      <p:ext uri="{BB962C8B-B14F-4D97-AF65-F5344CB8AC3E}">
        <p14:creationId xmlns:p14="http://schemas.microsoft.com/office/powerpoint/2010/main" val="3902743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2"/>
            <a:ext cx="2057400" cy="365125"/>
          </a:xfrm>
          <a:prstGeom prst="rect">
            <a:avLst/>
          </a:prstGeom>
        </p:spPr>
        <p:txBody>
          <a:bodyPr/>
          <a:lstStyle/>
          <a:p>
            <a:fld id="{52765E09-700A-48B8-9599-4D82F6AEB346}" type="datetime1">
              <a:rPr lang="en-US" smtClean="0">
                <a:solidFill>
                  <a:prstClr val="black">
                    <a:tint val="75000"/>
                  </a:prstClr>
                </a:solidFill>
              </a:rPr>
              <a:pPr/>
              <a:t>1/2/2020</a:t>
            </a:fld>
            <a:endParaRPr lang="en-US" dirty="0">
              <a:solidFill>
                <a:prstClr val="black">
                  <a:tint val="75000"/>
                </a:prstClr>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0" name="Group 9">
            <a:extLst>
              <a:ext uri="{FF2B5EF4-FFF2-40B4-BE49-F238E27FC236}">
                <a16:creationId xmlns:a16="http://schemas.microsoft.com/office/drawing/2014/main" xmlns="" id="{4F80002E-78FB-0A41-9CB0-B8EC251175A5}"/>
              </a:ext>
            </a:extLst>
          </p:cNvPr>
          <p:cNvGrpSpPr/>
          <p:nvPr userDrawn="1"/>
        </p:nvGrpSpPr>
        <p:grpSpPr>
          <a:xfrm>
            <a:off x="0" y="0"/>
            <a:ext cx="9144000" cy="736424"/>
            <a:chOff x="0" y="0"/>
            <a:chExt cx="12192000" cy="736424"/>
          </a:xfrm>
        </p:grpSpPr>
        <p:sp>
          <p:nvSpPr>
            <p:cNvPr id="11" name="Rectangle 10">
              <a:extLst>
                <a:ext uri="{FF2B5EF4-FFF2-40B4-BE49-F238E27FC236}">
                  <a16:creationId xmlns:a16="http://schemas.microsoft.com/office/drawing/2014/main" xmlns="" id="{544B87C7-189D-0346-BC1E-0F10A650D132}"/>
                </a:ext>
              </a:extLst>
            </p:cNvPr>
            <p:cNvSpPr/>
            <p:nvPr/>
          </p:nvSpPr>
          <p:spPr>
            <a:xfrm>
              <a:off x="0" y="0"/>
              <a:ext cx="12192000" cy="73642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2" name="Rectangle 11">
              <a:extLst>
                <a:ext uri="{FF2B5EF4-FFF2-40B4-BE49-F238E27FC236}">
                  <a16:creationId xmlns:a16="http://schemas.microsoft.com/office/drawing/2014/main" xmlns="" id="{818D3F13-6954-5B4E-BF43-FA301EB1FD3D}"/>
                </a:ext>
              </a:extLst>
            </p:cNvPr>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3" name="Parallelogram 12">
              <a:extLst>
                <a:ext uri="{FF2B5EF4-FFF2-40B4-BE49-F238E27FC236}">
                  <a16:creationId xmlns:a16="http://schemas.microsoft.com/office/drawing/2014/main" xmlns="" id="{E5939156-11A9-4B40-884B-D45C44978018}"/>
                </a:ext>
              </a:extLst>
            </p:cNvPr>
            <p:cNvSpPr/>
            <p:nvPr/>
          </p:nvSpPr>
          <p:spPr>
            <a:xfrm>
              <a:off x="9329351" y="0"/>
              <a:ext cx="1112108" cy="736424"/>
            </a:xfrm>
            <a:prstGeom prst="parallelogram">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pic>
          <p:nvPicPr>
            <p:cNvPr id="14" name="Picture 13">
              <a:extLst>
                <a:ext uri="{FF2B5EF4-FFF2-40B4-BE49-F238E27FC236}">
                  <a16:creationId xmlns:a16="http://schemas.microsoft.com/office/drawing/2014/main" xmlns="" id="{73CFE200-AF90-914E-8775-75821FCF56E2}"/>
                </a:ext>
              </a:extLst>
            </p:cNvPr>
            <p:cNvPicPr>
              <a:picLocks noChangeAspect="1"/>
            </p:cNvPicPr>
            <p:nvPr/>
          </p:nvPicPr>
          <p:blipFill>
            <a:blip r:embed="rId2" cstate="email">
              <a:clrChange>
                <a:clrFrom>
                  <a:srgbClr val="333366"/>
                </a:clrFrom>
                <a:clrTo>
                  <a:srgbClr val="333366">
                    <a:alpha val="0"/>
                  </a:srgbClr>
                </a:clrTo>
              </a:clrChange>
              <a:extLst>
                <a:ext uri="{28A0092B-C50C-407E-A947-70E740481C1C}">
                  <a14:useLocalDpi xmlns:a14="http://schemas.microsoft.com/office/drawing/2010/main"/>
                </a:ext>
              </a:extLst>
            </a:blip>
            <a:stretch>
              <a:fillRect/>
            </a:stretch>
          </p:blipFill>
          <p:spPr>
            <a:xfrm>
              <a:off x="266738" y="96139"/>
              <a:ext cx="874971" cy="541724"/>
            </a:xfrm>
            <a:prstGeom prst="rect">
              <a:avLst/>
            </a:prstGeom>
          </p:spPr>
        </p:pic>
      </p:grpSp>
    </p:spTree>
    <p:extLst>
      <p:ext uri="{BB962C8B-B14F-4D97-AF65-F5344CB8AC3E}">
        <p14:creationId xmlns:p14="http://schemas.microsoft.com/office/powerpoint/2010/main" val="294553526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F8DDBA3A-5B27-AD4F-B5AB-3EDEEB75FAC2}"/>
              </a:ext>
            </a:extLst>
          </p:cNvPr>
          <p:cNvGrpSpPr/>
          <p:nvPr userDrawn="1"/>
        </p:nvGrpSpPr>
        <p:grpSpPr>
          <a:xfrm>
            <a:off x="0" y="0"/>
            <a:ext cx="9144000" cy="736424"/>
            <a:chOff x="0" y="0"/>
            <a:chExt cx="12192000" cy="736424"/>
          </a:xfrm>
        </p:grpSpPr>
        <p:sp>
          <p:nvSpPr>
            <p:cNvPr id="27" name="Rectangle 26">
              <a:extLst>
                <a:ext uri="{FF2B5EF4-FFF2-40B4-BE49-F238E27FC236}">
                  <a16:creationId xmlns:a16="http://schemas.microsoft.com/office/drawing/2014/main" xmlns="" id="{4719F00C-5ABC-A94A-B845-4DCDCB03B6EB}"/>
                </a:ext>
              </a:extLst>
            </p:cNvPr>
            <p:cNvSpPr/>
            <p:nvPr/>
          </p:nvSpPr>
          <p:spPr>
            <a:xfrm>
              <a:off x="0" y="0"/>
              <a:ext cx="12192000" cy="73642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8" name="Rectangle 27">
              <a:extLst>
                <a:ext uri="{FF2B5EF4-FFF2-40B4-BE49-F238E27FC236}">
                  <a16:creationId xmlns:a16="http://schemas.microsoft.com/office/drawing/2014/main" xmlns="" id="{C2D081A8-3A15-6A4C-B997-1714764771E7}"/>
                </a:ext>
              </a:extLst>
            </p:cNvPr>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9" name="Parallelogram 28">
              <a:extLst>
                <a:ext uri="{FF2B5EF4-FFF2-40B4-BE49-F238E27FC236}">
                  <a16:creationId xmlns:a16="http://schemas.microsoft.com/office/drawing/2014/main" xmlns="" id="{9AFAC96A-1913-9741-9822-E58006189E09}"/>
                </a:ext>
              </a:extLst>
            </p:cNvPr>
            <p:cNvSpPr/>
            <p:nvPr/>
          </p:nvSpPr>
          <p:spPr>
            <a:xfrm>
              <a:off x="9329351" y="0"/>
              <a:ext cx="1112108" cy="736424"/>
            </a:xfrm>
            <a:prstGeom prst="parallelogram">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pic>
          <p:nvPicPr>
            <p:cNvPr id="30" name="Picture 29">
              <a:extLst>
                <a:ext uri="{FF2B5EF4-FFF2-40B4-BE49-F238E27FC236}">
                  <a16:creationId xmlns:a16="http://schemas.microsoft.com/office/drawing/2014/main" xmlns="" id="{715B21A3-F045-0C4F-A103-0DA5FD87A0FA}"/>
                </a:ext>
              </a:extLst>
            </p:cNvPr>
            <p:cNvPicPr>
              <a:picLocks noChangeAspect="1"/>
            </p:cNvPicPr>
            <p:nvPr/>
          </p:nvPicPr>
          <p:blipFill>
            <a:blip r:embed="rId2" cstate="email">
              <a:clrChange>
                <a:clrFrom>
                  <a:srgbClr val="333366"/>
                </a:clrFrom>
                <a:clrTo>
                  <a:srgbClr val="333366">
                    <a:alpha val="0"/>
                  </a:srgbClr>
                </a:clrTo>
              </a:clrChange>
              <a:extLst>
                <a:ext uri="{28A0092B-C50C-407E-A947-70E740481C1C}">
                  <a14:useLocalDpi xmlns:a14="http://schemas.microsoft.com/office/drawing/2010/main"/>
                </a:ext>
              </a:extLst>
            </a:blip>
            <a:stretch>
              <a:fillRect/>
            </a:stretch>
          </p:blipFill>
          <p:spPr>
            <a:xfrm>
              <a:off x="266738" y="96139"/>
              <a:ext cx="874971" cy="541724"/>
            </a:xfrm>
            <a:prstGeom prst="rect">
              <a:avLst/>
            </a:prstGeom>
          </p:spPr>
        </p:pic>
      </p:grpSp>
      <p:sp>
        <p:nvSpPr>
          <p:cNvPr id="14" name="Rectangle 13"/>
          <p:cNvSpPr/>
          <p:nvPr/>
        </p:nvSpPr>
        <p:spPr>
          <a:xfrm>
            <a:off x="0" y="1219200"/>
            <a:ext cx="9144000" cy="5045676"/>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Content Placeholder 2"/>
          <p:cNvSpPr>
            <a:spLocks noGrp="1"/>
          </p:cNvSpPr>
          <p:nvPr>
            <p:ph sz="half" idx="1"/>
          </p:nvPr>
        </p:nvSpPr>
        <p:spPr>
          <a:xfrm>
            <a:off x="227469" y="1825625"/>
            <a:ext cx="3886200" cy="4351338"/>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27968" y="1825625"/>
            <a:ext cx="3886200" cy="4351338"/>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2"/>
            <a:ext cx="2057400" cy="365125"/>
          </a:xfrm>
          <a:prstGeom prst="rect">
            <a:avLst/>
          </a:prstGeom>
        </p:spPr>
        <p:txBody>
          <a:bodyPr/>
          <a:lstStyle/>
          <a:p>
            <a:fld id="{E58E254E-3B67-414C-BD08-EA0DA10E9504}" type="datetime1">
              <a:rPr lang="en-US" smtClean="0">
                <a:solidFill>
                  <a:prstClr val="black">
                    <a:tint val="75000"/>
                  </a:prstClr>
                </a:solidFill>
              </a:rPr>
              <a:pPr/>
              <a:t>1/2/2020</a:t>
            </a:fld>
            <a:endParaRPr lang="en-US" dirty="0">
              <a:solidFill>
                <a:prstClr val="black">
                  <a:tint val="75000"/>
                </a:prstClr>
              </a:solidFill>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6535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29"/>
          <p:cNvSpPr>
            <a:spLocks noGrp="1" noChangeArrowheads="1"/>
          </p:cNvSpPr>
          <p:nvPr>
            <p:ph type="sldNum" sz="quarter" idx="10"/>
          </p:nvPr>
        </p:nvSpPr>
        <p:spPr>
          <a:ln/>
        </p:spPr>
        <p:txBody>
          <a:bodyPr/>
          <a:lstStyle>
            <a:lvl1pPr>
              <a:defRPr/>
            </a:lvl1pPr>
          </a:lstStyle>
          <a:p>
            <a:pPr>
              <a:defRPr/>
            </a:pPr>
            <a:fld id="{D2F79740-5443-452D-AD34-3EC29940AD2C}" type="slidenum">
              <a:rPr lang="en-US"/>
              <a:pPr>
                <a:defRPr/>
              </a:pPr>
              <a:t>‹#›</a:t>
            </a:fld>
            <a:endParaRPr lang="en-US" dirty="0"/>
          </a:p>
        </p:txBody>
      </p:sp>
    </p:spTree>
    <p:extLst>
      <p:ext uri="{BB962C8B-B14F-4D97-AF65-F5344CB8AC3E}">
        <p14:creationId xmlns:p14="http://schemas.microsoft.com/office/powerpoint/2010/main" val="4258455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8686800" cy="1143000"/>
          </a:xfrm>
          <a:prstGeom prst="rect">
            <a:avLst/>
          </a:prstGeom>
        </p:spPr>
        <p:txBody>
          <a:bodyPr/>
          <a:lstStyle>
            <a:lvl1pPr>
              <a:defRPr/>
            </a:lvl1pPr>
          </a:lstStyle>
          <a:p>
            <a:r>
              <a:rPr lang="en-US" dirty="0"/>
              <a:t>Click to edit Master title </a:t>
            </a:r>
            <a:r>
              <a:rPr lang="en-US" dirty="0" err="1"/>
              <a:t>stylePrice</a:t>
            </a:r>
            <a:r>
              <a:rPr lang="en-US" dirty="0"/>
              <a:t> Change 2018</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fld id="{5CC684C4-5664-4D24-A535-6222EF1696C1}" type="slidenum">
              <a:rPr lang="en-US"/>
              <a:pPr>
                <a:defRPr/>
              </a:pPr>
              <a:t>‹#›</a:t>
            </a:fld>
            <a:endParaRPr lang="en-US" dirty="0"/>
          </a:p>
        </p:txBody>
      </p:sp>
    </p:spTree>
    <p:extLst>
      <p:ext uri="{BB962C8B-B14F-4D97-AF65-F5344CB8AC3E}">
        <p14:creationId xmlns:p14="http://schemas.microsoft.com/office/powerpoint/2010/main" val="188002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29"/>
          <p:cNvSpPr>
            <a:spLocks noGrp="1" noChangeArrowheads="1"/>
          </p:cNvSpPr>
          <p:nvPr>
            <p:ph type="sldNum" sz="quarter" idx="10"/>
          </p:nvPr>
        </p:nvSpPr>
        <p:spPr>
          <a:ln/>
        </p:spPr>
        <p:txBody>
          <a:bodyPr/>
          <a:lstStyle>
            <a:lvl1pPr>
              <a:defRPr/>
            </a:lvl1pPr>
          </a:lstStyle>
          <a:p>
            <a:pPr>
              <a:defRPr/>
            </a:pPr>
            <a:fld id="{71D152FA-BD97-427C-95F6-5A11D3566594}" type="slidenum">
              <a:rPr lang="en-US"/>
              <a:pPr>
                <a:defRPr/>
              </a:pPr>
              <a:t>‹#›</a:t>
            </a:fld>
            <a:endParaRPr lang="en-US" dirty="0"/>
          </a:p>
        </p:txBody>
      </p:sp>
    </p:spTree>
    <p:extLst>
      <p:ext uri="{BB962C8B-B14F-4D97-AF65-F5344CB8AC3E}">
        <p14:creationId xmlns:p14="http://schemas.microsoft.com/office/powerpoint/2010/main" val="327307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2057400"/>
            <a:ext cx="38100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9"/>
          <p:cNvSpPr>
            <a:spLocks noGrp="1" noChangeArrowheads="1"/>
          </p:cNvSpPr>
          <p:nvPr>
            <p:ph type="sldNum" sz="quarter" idx="10"/>
          </p:nvPr>
        </p:nvSpPr>
        <p:spPr>
          <a:ln/>
        </p:spPr>
        <p:txBody>
          <a:bodyPr/>
          <a:lstStyle>
            <a:lvl1pPr>
              <a:defRPr/>
            </a:lvl1pPr>
          </a:lstStyle>
          <a:p>
            <a:pPr>
              <a:defRPr/>
            </a:pPr>
            <a:fld id="{4DA8099E-0876-40D0-A77F-086E54546A87}" type="slidenum">
              <a:rPr lang="en-US"/>
              <a:pPr>
                <a:defRPr/>
              </a:pPr>
              <a:t>‹#›</a:t>
            </a:fld>
            <a:endParaRPr lang="en-US" dirty="0"/>
          </a:p>
        </p:txBody>
      </p:sp>
    </p:spTree>
    <p:extLst>
      <p:ext uri="{BB962C8B-B14F-4D97-AF65-F5344CB8AC3E}">
        <p14:creationId xmlns:p14="http://schemas.microsoft.com/office/powerpoint/2010/main" val="878890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9"/>
          <p:cNvSpPr>
            <a:spLocks noGrp="1" noChangeArrowheads="1"/>
          </p:cNvSpPr>
          <p:nvPr>
            <p:ph type="sldNum" sz="quarter" idx="10"/>
          </p:nvPr>
        </p:nvSpPr>
        <p:spPr>
          <a:ln/>
        </p:spPr>
        <p:txBody>
          <a:bodyPr/>
          <a:lstStyle>
            <a:lvl1pPr>
              <a:defRPr/>
            </a:lvl1pPr>
          </a:lstStyle>
          <a:p>
            <a:pPr>
              <a:defRPr/>
            </a:pPr>
            <a:fld id="{C0F926BB-F0E6-41B9-A93E-4BB6E9A75BF7}" type="slidenum">
              <a:rPr lang="en-US"/>
              <a:pPr>
                <a:defRPr/>
              </a:pPr>
              <a:t>‹#›</a:t>
            </a:fld>
            <a:endParaRPr lang="en-US" dirty="0"/>
          </a:p>
        </p:txBody>
      </p:sp>
    </p:spTree>
    <p:extLst>
      <p:ext uri="{BB962C8B-B14F-4D97-AF65-F5344CB8AC3E}">
        <p14:creationId xmlns:p14="http://schemas.microsoft.com/office/powerpoint/2010/main" val="2430888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29"/>
          <p:cNvSpPr>
            <a:spLocks noGrp="1" noChangeArrowheads="1"/>
          </p:cNvSpPr>
          <p:nvPr>
            <p:ph type="sldNum" sz="quarter" idx="10"/>
          </p:nvPr>
        </p:nvSpPr>
        <p:spPr>
          <a:ln/>
        </p:spPr>
        <p:txBody>
          <a:bodyPr/>
          <a:lstStyle>
            <a:lvl1pPr>
              <a:defRPr/>
            </a:lvl1pPr>
          </a:lstStyle>
          <a:p>
            <a:pPr>
              <a:defRPr/>
            </a:pPr>
            <a:fld id="{2EBB2EC7-31B5-41E0-9A4E-CCC37B8F69CD}" type="slidenum">
              <a:rPr lang="en-US"/>
              <a:pPr>
                <a:defRPr/>
              </a:pPr>
              <a:t>‹#›</a:t>
            </a:fld>
            <a:endParaRPr lang="en-US" dirty="0"/>
          </a:p>
        </p:txBody>
      </p:sp>
    </p:spTree>
    <p:extLst>
      <p:ext uri="{BB962C8B-B14F-4D97-AF65-F5344CB8AC3E}">
        <p14:creationId xmlns:p14="http://schemas.microsoft.com/office/powerpoint/2010/main" val="211087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8686800" cy="1143000"/>
          </a:xfrm>
          <a:prstGeom prst="rect">
            <a:avLst/>
          </a:prstGeom>
        </p:spPr>
        <p:txBody>
          <a:bodyPr/>
          <a:lstStyle>
            <a:lvl1pPr>
              <a:defRPr/>
            </a:lvl1pPr>
          </a:lstStyle>
          <a:p>
            <a:r>
              <a:rPr lang="en-US" dirty="0"/>
              <a:t>Click to edit Master title </a:t>
            </a:r>
            <a:r>
              <a:rPr lang="en-US" dirty="0" err="1"/>
              <a:t>stylePrice</a:t>
            </a:r>
            <a:r>
              <a:rPr lang="en-US" dirty="0"/>
              <a:t> Change 2018</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fld id="{5CC684C4-5664-4D24-A535-6222EF1696C1}" type="slidenum">
              <a:rPr lang="en-US"/>
              <a:pPr>
                <a:defRPr/>
              </a:pPr>
              <a:t>‹#›</a:t>
            </a:fld>
            <a:endParaRPr lang="en-US" dirty="0"/>
          </a:p>
        </p:txBody>
      </p:sp>
    </p:spTree>
    <p:extLst>
      <p:ext uri="{BB962C8B-B14F-4D97-AF65-F5344CB8AC3E}">
        <p14:creationId xmlns:p14="http://schemas.microsoft.com/office/powerpoint/2010/main" val="624939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A7297FE3-C4F0-4C81-8FEA-48A0D7B58410}" type="slidenum">
              <a:rPr lang="en-US"/>
              <a:pPr>
                <a:defRPr/>
              </a:pPr>
              <a:t>‹#›</a:t>
            </a:fld>
            <a:endParaRPr lang="en-US" dirty="0"/>
          </a:p>
        </p:txBody>
      </p:sp>
    </p:spTree>
    <p:extLst>
      <p:ext uri="{BB962C8B-B14F-4D97-AF65-F5344CB8AC3E}">
        <p14:creationId xmlns:p14="http://schemas.microsoft.com/office/powerpoint/2010/main" val="25396653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pPr>
              <a:defRPr/>
            </a:pPr>
            <a:fld id="{D32A0754-9616-4C35-ADA6-7E1F111B6932}" type="slidenum">
              <a:rPr lang="en-US"/>
              <a:pPr>
                <a:defRPr/>
              </a:pPr>
              <a:t>‹#›</a:t>
            </a:fld>
            <a:endParaRPr lang="en-US" dirty="0"/>
          </a:p>
        </p:txBody>
      </p:sp>
      <p:sp>
        <p:nvSpPr>
          <p:cNvPr id="6" name="TextBox 5"/>
          <p:cNvSpPr txBox="1"/>
          <p:nvPr userDrawn="1"/>
        </p:nvSpPr>
        <p:spPr>
          <a:xfrm>
            <a:off x="5474526" y="273050"/>
            <a:ext cx="2576346" cy="415498"/>
          </a:xfrm>
          <a:prstGeom prst="rect">
            <a:avLst/>
          </a:prstGeom>
          <a:noFill/>
        </p:spPr>
        <p:txBody>
          <a:bodyPr wrap="none" rtlCol="0">
            <a:spAutoFit/>
          </a:bodyPr>
          <a:lstStyle/>
          <a:p>
            <a:r>
              <a:rPr lang="en-US" sz="2100" dirty="0">
                <a:solidFill>
                  <a:srgbClr val="000000"/>
                </a:solidFill>
                <a:latin typeface="Arial"/>
              </a:rPr>
              <a:t>Price Change 2019</a:t>
            </a:r>
          </a:p>
        </p:txBody>
      </p:sp>
    </p:spTree>
    <p:extLst>
      <p:ext uri="{BB962C8B-B14F-4D97-AF65-F5344CB8AC3E}">
        <p14:creationId xmlns:p14="http://schemas.microsoft.com/office/powerpoint/2010/main" val="4238445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pPr>
              <a:defRPr/>
            </a:pPr>
            <a:fld id="{6C9AF284-E52E-4395-8D4A-321176F8A351}" type="slidenum">
              <a:rPr lang="en-US"/>
              <a:pPr>
                <a:defRPr/>
              </a:pPr>
              <a:t>‹#›</a:t>
            </a:fld>
            <a:endParaRPr lang="en-US" dirty="0"/>
          </a:p>
        </p:txBody>
      </p:sp>
      <p:sp>
        <p:nvSpPr>
          <p:cNvPr id="6" name="TextBox 5"/>
          <p:cNvSpPr txBox="1"/>
          <p:nvPr userDrawn="1"/>
        </p:nvSpPr>
        <p:spPr>
          <a:xfrm>
            <a:off x="5474526" y="273050"/>
            <a:ext cx="2576346" cy="415498"/>
          </a:xfrm>
          <a:prstGeom prst="rect">
            <a:avLst/>
          </a:prstGeom>
          <a:noFill/>
        </p:spPr>
        <p:txBody>
          <a:bodyPr wrap="none" rtlCol="0">
            <a:spAutoFit/>
          </a:bodyPr>
          <a:lstStyle/>
          <a:p>
            <a:r>
              <a:rPr lang="en-US" sz="2100" dirty="0">
                <a:solidFill>
                  <a:srgbClr val="000000"/>
                </a:solidFill>
                <a:latin typeface="Arial"/>
              </a:rPr>
              <a:t>Price Change 2019</a:t>
            </a:r>
          </a:p>
        </p:txBody>
      </p:sp>
    </p:spTree>
    <p:extLst>
      <p:ext uri="{BB962C8B-B14F-4D97-AF65-F5344CB8AC3E}">
        <p14:creationId xmlns:p14="http://schemas.microsoft.com/office/powerpoint/2010/main" val="3867990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fld id="{000C880D-CF16-4467-AE15-4699F399C5EC}" type="slidenum">
              <a:rPr lang="en-US"/>
              <a:pPr>
                <a:defRPr/>
              </a:pPr>
              <a:t>‹#›</a:t>
            </a:fld>
            <a:endParaRPr lang="en-US" dirty="0"/>
          </a:p>
        </p:txBody>
      </p:sp>
      <p:sp>
        <p:nvSpPr>
          <p:cNvPr id="5" name="TextBox 4"/>
          <p:cNvSpPr txBox="1"/>
          <p:nvPr userDrawn="1"/>
        </p:nvSpPr>
        <p:spPr>
          <a:xfrm>
            <a:off x="5474526" y="273050"/>
            <a:ext cx="2576346" cy="415498"/>
          </a:xfrm>
          <a:prstGeom prst="rect">
            <a:avLst/>
          </a:prstGeom>
          <a:noFill/>
        </p:spPr>
        <p:txBody>
          <a:bodyPr wrap="none" rtlCol="0">
            <a:spAutoFit/>
          </a:bodyPr>
          <a:lstStyle/>
          <a:p>
            <a:r>
              <a:rPr lang="en-US" sz="2100" dirty="0">
                <a:solidFill>
                  <a:srgbClr val="000000"/>
                </a:solidFill>
                <a:latin typeface="Arial"/>
              </a:rPr>
              <a:t>Price Change 2019</a:t>
            </a:r>
          </a:p>
        </p:txBody>
      </p:sp>
    </p:spTree>
    <p:extLst>
      <p:ext uri="{BB962C8B-B14F-4D97-AF65-F5344CB8AC3E}">
        <p14:creationId xmlns:p14="http://schemas.microsoft.com/office/powerpoint/2010/main" val="1176810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fld id="{5C6C71C8-6CEF-47DE-9EE9-F9A6DD216DE7}" type="slidenum">
              <a:rPr lang="en-US"/>
              <a:pPr>
                <a:defRPr/>
              </a:pPr>
              <a:t>‹#›</a:t>
            </a:fld>
            <a:endParaRPr lang="en-US" dirty="0"/>
          </a:p>
        </p:txBody>
      </p:sp>
    </p:spTree>
    <p:extLst>
      <p:ext uri="{BB962C8B-B14F-4D97-AF65-F5344CB8AC3E}">
        <p14:creationId xmlns:p14="http://schemas.microsoft.com/office/powerpoint/2010/main" val="3102041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29"/>
          <p:cNvSpPr>
            <a:spLocks noGrp="1" noChangeArrowheads="1"/>
          </p:cNvSpPr>
          <p:nvPr>
            <p:ph type="sldNum" sz="quarter" idx="10"/>
          </p:nvPr>
        </p:nvSpPr>
        <p:spPr>
          <a:ln/>
        </p:spPr>
        <p:txBody>
          <a:bodyPr/>
          <a:lstStyle>
            <a:lvl1pPr>
              <a:defRPr/>
            </a:lvl1pPr>
          </a:lstStyle>
          <a:p>
            <a:pPr>
              <a:defRPr/>
            </a:pPr>
            <a:fld id="{D2F79740-5443-452D-AD34-3EC29940AD2C}" type="slidenum">
              <a:rPr lang="en-US"/>
              <a:pPr>
                <a:defRPr/>
              </a:pPr>
              <a:t>‹#›</a:t>
            </a:fld>
            <a:endParaRPr lang="en-US" dirty="0"/>
          </a:p>
        </p:txBody>
      </p:sp>
    </p:spTree>
    <p:extLst>
      <p:ext uri="{BB962C8B-B14F-4D97-AF65-F5344CB8AC3E}">
        <p14:creationId xmlns:p14="http://schemas.microsoft.com/office/powerpoint/2010/main" val="23543575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8686800" cy="1143000"/>
          </a:xfrm>
          <a:prstGeom prst="rect">
            <a:avLst/>
          </a:prstGeom>
        </p:spPr>
        <p:txBody>
          <a:bodyPr/>
          <a:lstStyle>
            <a:lvl1pPr>
              <a:defRPr/>
            </a:lvl1pPr>
          </a:lstStyle>
          <a:p>
            <a:r>
              <a:rPr lang="en-US" dirty="0"/>
              <a:t>Click to edit Master title </a:t>
            </a:r>
            <a:r>
              <a:rPr lang="en-US" dirty="0" err="1"/>
              <a:t>stylePrice</a:t>
            </a:r>
            <a:r>
              <a:rPr lang="en-US" dirty="0"/>
              <a:t> Change 2018</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fld id="{5CC684C4-5664-4D24-A535-6222EF1696C1}" type="slidenum">
              <a:rPr lang="en-US"/>
              <a:pPr>
                <a:defRPr/>
              </a:pPr>
              <a:t>‹#›</a:t>
            </a:fld>
            <a:endParaRPr lang="en-US" dirty="0"/>
          </a:p>
        </p:txBody>
      </p:sp>
    </p:spTree>
    <p:extLst>
      <p:ext uri="{BB962C8B-B14F-4D97-AF65-F5344CB8AC3E}">
        <p14:creationId xmlns:p14="http://schemas.microsoft.com/office/powerpoint/2010/main" val="2378817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29"/>
          <p:cNvSpPr>
            <a:spLocks noGrp="1" noChangeArrowheads="1"/>
          </p:cNvSpPr>
          <p:nvPr>
            <p:ph type="sldNum" sz="quarter" idx="10"/>
          </p:nvPr>
        </p:nvSpPr>
        <p:spPr>
          <a:ln/>
        </p:spPr>
        <p:txBody>
          <a:bodyPr/>
          <a:lstStyle>
            <a:lvl1pPr>
              <a:defRPr/>
            </a:lvl1pPr>
          </a:lstStyle>
          <a:p>
            <a:pPr>
              <a:defRPr/>
            </a:pPr>
            <a:fld id="{71D152FA-BD97-427C-95F6-5A11D3566594}" type="slidenum">
              <a:rPr lang="en-US"/>
              <a:pPr>
                <a:defRPr/>
              </a:pPr>
              <a:t>‹#›</a:t>
            </a:fld>
            <a:endParaRPr lang="en-US" dirty="0"/>
          </a:p>
        </p:txBody>
      </p:sp>
    </p:spTree>
    <p:extLst>
      <p:ext uri="{BB962C8B-B14F-4D97-AF65-F5344CB8AC3E}">
        <p14:creationId xmlns:p14="http://schemas.microsoft.com/office/powerpoint/2010/main" val="163396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2057400"/>
            <a:ext cx="38100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9"/>
          <p:cNvSpPr>
            <a:spLocks noGrp="1" noChangeArrowheads="1"/>
          </p:cNvSpPr>
          <p:nvPr>
            <p:ph type="sldNum" sz="quarter" idx="10"/>
          </p:nvPr>
        </p:nvSpPr>
        <p:spPr>
          <a:ln/>
        </p:spPr>
        <p:txBody>
          <a:bodyPr/>
          <a:lstStyle>
            <a:lvl1pPr>
              <a:defRPr/>
            </a:lvl1pPr>
          </a:lstStyle>
          <a:p>
            <a:pPr>
              <a:defRPr/>
            </a:pPr>
            <a:fld id="{4DA8099E-0876-40D0-A77F-086E54546A87}" type="slidenum">
              <a:rPr lang="en-US"/>
              <a:pPr>
                <a:defRPr/>
              </a:pPr>
              <a:t>‹#›</a:t>
            </a:fld>
            <a:endParaRPr lang="en-US" dirty="0"/>
          </a:p>
        </p:txBody>
      </p:sp>
    </p:spTree>
    <p:extLst>
      <p:ext uri="{BB962C8B-B14F-4D97-AF65-F5344CB8AC3E}">
        <p14:creationId xmlns:p14="http://schemas.microsoft.com/office/powerpoint/2010/main" val="2384731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9"/>
          <p:cNvSpPr>
            <a:spLocks noGrp="1" noChangeArrowheads="1"/>
          </p:cNvSpPr>
          <p:nvPr>
            <p:ph type="sldNum" sz="quarter" idx="10"/>
          </p:nvPr>
        </p:nvSpPr>
        <p:spPr>
          <a:ln/>
        </p:spPr>
        <p:txBody>
          <a:bodyPr/>
          <a:lstStyle>
            <a:lvl1pPr>
              <a:defRPr/>
            </a:lvl1pPr>
          </a:lstStyle>
          <a:p>
            <a:pPr>
              <a:defRPr/>
            </a:pPr>
            <a:fld id="{C0F926BB-F0E6-41B9-A93E-4BB6E9A75BF7}" type="slidenum">
              <a:rPr lang="en-US"/>
              <a:pPr>
                <a:defRPr/>
              </a:pPr>
              <a:t>‹#›</a:t>
            </a:fld>
            <a:endParaRPr lang="en-US" dirty="0"/>
          </a:p>
        </p:txBody>
      </p:sp>
    </p:spTree>
    <p:extLst>
      <p:ext uri="{BB962C8B-B14F-4D97-AF65-F5344CB8AC3E}">
        <p14:creationId xmlns:p14="http://schemas.microsoft.com/office/powerpoint/2010/main" val="2386040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9"/>
          <p:cNvSpPr>
            <a:spLocks noGrp="1" noChangeArrowheads="1"/>
          </p:cNvSpPr>
          <p:nvPr>
            <p:ph type="sldNum" sz="quarter" idx="10"/>
          </p:nvPr>
        </p:nvSpPr>
        <p:spPr>
          <a:ln/>
        </p:spPr>
        <p:txBody>
          <a:bodyPr/>
          <a:lstStyle>
            <a:lvl1pPr>
              <a:defRPr/>
            </a:lvl1pPr>
          </a:lstStyle>
          <a:p>
            <a:pPr>
              <a:defRPr/>
            </a:pPr>
            <a:fld id="{71D152FA-BD97-427C-95F6-5A11D3566594}" type="slidenum">
              <a:rPr lang="en-US"/>
              <a:pPr>
                <a:defRPr/>
              </a:pPr>
              <a:t>‹#›</a:t>
            </a:fld>
            <a:endParaRPr lang="en-US" dirty="0"/>
          </a:p>
        </p:txBody>
      </p:sp>
    </p:spTree>
    <p:extLst>
      <p:ext uri="{BB962C8B-B14F-4D97-AF65-F5344CB8AC3E}">
        <p14:creationId xmlns:p14="http://schemas.microsoft.com/office/powerpoint/2010/main" val="776451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29"/>
          <p:cNvSpPr>
            <a:spLocks noGrp="1" noChangeArrowheads="1"/>
          </p:cNvSpPr>
          <p:nvPr>
            <p:ph type="sldNum" sz="quarter" idx="10"/>
          </p:nvPr>
        </p:nvSpPr>
        <p:spPr>
          <a:ln/>
        </p:spPr>
        <p:txBody>
          <a:bodyPr/>
          <a:lstStyle>
            <a:lvl1pPr>
              <a:defRPr/>
            </a:lvl1pPr>
          </a:lstStyle>
          <a:p>
            <a:pPr>
              <a:defRPr/>
            </a:pPr>
            <a:fld id="{2EBB2EC7-31B5-41E0-9A4E-CCC37B8F69CD}" type="slidenum">
              <a:rPr lang="en-US"/>
              <a:pPr>
                <a:defRPr/>
              </a:pPr>
              <a:t>‹#›</a:t>
            </a:fld>
            <a:endParaRPr lang="en-US" dirty="0"/>
          </a:p>
        </p:txBody>
      </p:sp>
    </p:spTree>
    <p:extLst>
      <p:ext uri="{BB962C8B-B14F-4D97-AF65-F5344CB8AC3E}">
        <p14:creationId xmlns:p14="http://schemas.microsoft.com/office/powerpoint/2010/main" val="1745726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A7297FE3-C4F0-4C81-8FEA-48A0D7B58410}" type="slidenum">
              <a:rPr lang="en-US"/>
              <a:pPr>
                <a:defRPr/>
              </a:pPr>
              <a:t>‹#›</a:t>
            </a:fld>
            <a:endParaRPr lang="en-US" dirty="0"/>
          </a:p>
        </p:txBody>
      </p:sp>
    </p:spTree>
    <p:extLst>
      <p:ext uri="{BB962C8B-B14F-4D97-AF65-F5344CB8AC3E}">
        <p14:creationId xmlns:p14="http://schemas.microsoft.com/office/powerpoint/2010/main" val="254027299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pPr>
              <a:defRPr/>
            </a:pPr>
            <a:fld id="{D32A0754-9616-4C35-ADA6-7E1F111B6932}" type="slidenum">
              <a:rPr lang="en-US"/>
              <a:pPr>
                <a:defRPr/>
              </a:pPr>
              <a:t>‹#›</a:t>
            </a:fld>
            <a:endParaRPr lang="en-US" dirty="0"/>
          </a:p>
        </p:txBody>
      </p:sp>
      <p:sp>
        <p:nvSpPr>
          <p:cNvPr id="6" name="TextBox 5"/>
          <p:cNvSpPr txBox="1"/>
          <p:nvPr userDrawn="1"/>
        </p:nvSpPr>
        <p:spPr>
          <a:xfrm>
            <a:off x="5474526" y="273050"/>
            <a:ext cx="2576346" cy="415498"/>
          </a:xfrm>
          <a:prstGeom prst="rect">
            <a:avLst/>
          </a:prstGeom>
          <a:noFill/>
        </p:spPr>
        <p:txBody>
          <a:bodyPr wrap="none" rtlCol="0">
            <a:spAutoFit/>
          </a:bodyPr>
          <a:lstStyle/>
          <a:p>
            <a:r>
              <a:rPr lang="en-US" sz="2100" dirty="0">
                <a:solidFill>
                  <a:srgbClr val="000000"/>
                </a:solidFill>
                <a:latin typeface="Arial"/>
              </a:rPr>
              <a:t>Price Change 2019</a:t>
            </a:r>
          </a:p>
        </p:txBody>
      </p:sp>
    </p:spTree>
    <p:extLst>
      <p:ext uri="{BB962C8B-B14F-4D97-AF65-F5344CB8AC3E}">
        <p14:creationId xmlns:p14="http://schemas.microsoft.com/office/powerpoint/2010/main" val="3574673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pPr>
              <a:defRPr/>
            </a:pPr>
            <a:fld id="{6C9AF284-E52E-4395-8D4A-321176F8A351}" type="slidenum">
              <a:rPr lang="en-US"/>
              <a:pPr>
                <a:defRPr/>
              </a:pPr>
              <a:t>‹#›</a:t>
            </a:fld>
            <a:endParaRPr lang="en-US" dirty="0"/>
          </a:p>
        </p:txBody>
      </p:sp>
      <p:sp>
        <p:nvSpPr>
          <p:cNvPr id="6" name="TextBox 5"/>
          <p:cNvSpPr txBox="1"/>
          <p:nvPr userDrawn="1"/>
        </p:nvSpPr>
        <p:spPr>
          <a:xfrm>
            <a:off x="5474526" y="273050"/>
            <a:ext cx="2576346" cy="415498"/>
          </a:xfrm>
          <a:prstGeom prst="rect">
            <a:avLst/>
          </a:prstGeom>
          <a:noFill/>
        </p:spPr>
        <p:txBody>
          <a:bodyPr wrap="none" rtlCol="0">
            <a:spAutoFit/>
          </a:bodyPr>
          <a:lstStyle/>
          <a:p>
            <a:r>
              <a:rPr lang="en-US" sz="2100" dirty="0">
                <a:solidFill>
                  <a:srgbClr val="000000"/>
                </a:solidFill>
                <a:latin typeface="Arial"/>
              </a:rPr>
              <a:t>Price Change 2019</a:t>
            </a:r>
          </a:p>
        </p:txBody>
      </p:sp>
    </p:spTree>
    <p:extLst>
      <p:ext uri="{BB962C8B-B14F-4D97-AF65-F5344CB8AC3E}">
        <p14:creationId xmlns:p14="http://schemas.microsoft.com/office/powerpoint/2010/main" val="1354171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fld id="{000C880D-CF16-4467-AE15-4699F399C5EC}" type="slidenum">
              <a:rPr lang="en-US"/>
              <a:pPr>
                <a:defRPr/>
              </a:pPr>
              <a:t>‹#›</a:t>
            </a:fld>
            <a:endParaRPr lang="en-US" dirty="0"/>
          </a:p>
        </p:txBody>
      </p:sp>
      <p:sp>
        <p:nvSpPr>
          <p:cNvPr id="5" name="TextBox 4"/>
          <p:cNvSpPr txBox="1"/>
          <p:nvPr userDrawn="1"/>
        </p:nvSpPr>
        <p:spPr>
          <a:xfrm>
            <a:off x="5474526" y="273050"/>
            <a:ext cx="2576346" cy="415498"/>
          </a:xfrm>
          <a:prstGeom prst="rect">
            <a:avLst/>
          </a:prstGeom>
          <a:noFill/>
        </p:spPr>
        <p:txBody>
          <a:bodyPr wrap="none" rtlCol="0">
            <a:spAutoFit/>
          </a:bodyPr>
          <a:lstStyle/>
          <a:p>
            <a:r>
              <a:rPr lang="en-US" sz="2100" dirty="0">
                <a:solidFill>
                  <a:srgbClr val="000000"/>
                </a:solidFill>
                <a:latin typeface="Arial"/>
              </a:rPr>
              <a:t>Price Change 2019</a:t>
            </a:r>
          </a:p>
        </p:txBody>
      </p:sp>
    </p:spTree>
    <p:extLst>
      <p:ext uri="{BB962C8B-B14F-4D97-AF65-F5344CB8AC3E}">
        <p14:creationId xmlns:p14="http://schemas.microsoft.com/office/powerpoint/2010/main" val="238737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fld id="{5C6C71C8-6CEF-47DE-9EE9-F9A6DD216DE7}" type="slidenum">
              <a:rPr lang="en-US"/>
              <a:pPr>
                <a:defRPr/>
              </a:pPr>
              <a:t>‹#›</a:t>
            </a:fld>
            <a:endParaRPr lang="en-US" dirty="0"/>
          </a:p>
        </p:txBody>
      </p:sp>
    </p:spTree>
    <p:extLst>
      <p:ext uri="{BB962C8B-B14F-4D97-AF65-F5344CB8AC3E}">
        <p14:creationId xmlns:p14="http://schemas.microsoft.com/office/powerpoint/2010/main" val="213022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13" y="1591"/>
          <a:ext cx="1511" cy="1587"/>
        </p:xfrm>
        <a:graphic>
          <a:graphicData uri="http://schemas.openxmlformats.org/presentationml/2006/ole">
            <mc:AlternateContent xmlns:mc="http://schemas.openxmlformats.org/markup-compatibility/2006">
              <mc:Choice xmlns:v="urn:schemas-microsoft-com:vml" Requires="v">
                <p:oleObj spid="_x0000_s535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3" y="1591"/>
                        <a:ext cx="1511"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2413002" y="-1"/>
            <a:ext cx="6443738" cy="812801"/>
          </a:xfrm>
          <a:prstGeom prst="rect">
            <a:avLst/>
          </a:prstGeom>
        </p:spPr>
        <p:txBody>
          <a:bodyPr/>
          <a:lstStyle>
            <a:lvl1pPr>
              <a:defRPr b="1" baseline="0"/>
            </a:lvl1pPr>
          </a:lstStyle>
          <a:p>
            <a:r>
              <a:rPr lang="en-US"/>
              <a:t>Title in sentence case (Calibri Bold 24pt, White)</a:t>
            </a:r>
            <a:br>
              <a:rPr lang="en-US"/>
            </a:br>
            <a:r>
              <a:rPr lang="en-US" sz="1143" b="0"/>
              <a:t>Subtitle in sentence case (Calibri 16pt, White)</a:t>
            </a:r>
            <a:endParaRPr lang="en-US" dirty="0"/>
          </a:p>
        </p:txBody>
      </p:sp>
      <p:sp>
        <p:nvSpPr>
          <p:cNvPr id="8" name="Text Placeholder 7"/>
          <p:cNvSpPr>
            <a:spLocks noGrp="1"/>
          </p:cNvSpPr>
          <p:nvPr>
            <p:ph type="body" sz="quarter" idx="13"/>
          </p:nvPr>
        </p:nvSpPr>
        <p:spPr>
          <a:xfrm>
            <a:off x="422032" y="1508400"/>
            <a:ext cx="8434707" cy="4739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2501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29"/>
          <p:cNvSpPr>
            <a:spLocks noGrp="1" noChangeArrowheads="1"/>
          </p:cNvSpPr>
          <p:nvPr>
            <p:ph type="sldNum" sz="quarter" idx="10"/>
          </p:nvPr>
        </p:nvSpPr>
        <p:spPr>
          <a:ln/>
        </p:spPr>
        <p:txBody>
          <a:bodyPr/>
          <a:lstStyle>
            <a:lvl1pPr>
              <a:defRPr/>
            </a:lvl1pPr>
          </a:lstStyle>
          <a:p>
            <a:pPr>
              <a:defRPr/>
            </a:pPr>
            <a:fld id="{D2F79740-5443-452D-AD34-3EC29940AD2C}" type="slidenum">
              <a:rPr lang="en-US"/>
              <a:pPr>
                <a:defRPr/>
              </a:pPr>
              <a:t>‹#›</a:t>
            </a:fld>
            <a:endParaRPr lang="en-US" dirty="0"/>
          </a:p>
        </p:txBody>
      </p:sp>
    </p:spTree>
    <p:extLst>
      <p:ext uri="{BB962C8B-B14F-4D97-AF65-F5344CB8AC3E}">
        <p14:creationId xmlns:p14="http://schemas.microsoft.com/office/powerpoint/2010/main" val="5385465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8686800" cy="1143000"/>
          </a:xfrm>
          <a:prstGeom prst="rect">
            <a:avLst/>
          </a:prstGeom>
        </p:spPr>
        <p:txBody>
          <a:bodyPr/>
          <a:lstStyle>
            <a:lvl1pPr>
              <a:defRPr/>
            </a:lvl1pPr>
          </a:lstStyle>
          <a:p>
            <a:r>
              <a:rPr lang="en-US" dirty="0"/>
              <a:t>Click to edit Master title </a:t>
            </a:r>
            <a:r>
              <a:rPr lang="en-US" dirty="0" err="1"/>
              <a:t>stylePrice</a:t>
            </a:r>
            <a:r>
              <a:rPr lang="en-US" dirty="0"/>
              <a:t> Change 2018</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fld id="{5CC684C4-5664-4D24-A535-6222EF1696C1}" type="slidenum">
              <a:rPr lang="en-US"/>
              <a:pPr>
                <a:defRPr/>
              </a:pPr>
              <a:t>‹#›</a:t>
            </a:fld>
            <a:endParaRPr lang="en-US" dirty="0"/>
          </a:p>
        </p:txBody>
      </p:sp>
    </p:spTree>
    <p:extLst>
      <p:ext uri="{BB962C8B-B14F-4D97-AF65-F5344CB8AC3E}">
        <p14:creationId xmlns:p14="http://schemas.microsoft.com/office/powerpoint/2010/main" val="4110771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29"/>
          <p:cNvSpPr>
            <a:spLocks noGrp="1" noChangeArrowheads="1"/>
          </p:cNvSpPr>
          <p:nvPr>
            <p:ph type="sldNum" sz="quarter" idx="10"/>
          </p:nvPr>
        </p:nvSpPr>
        <p:spPr>
          <a:ln/>
        </p:spPr>
        <p:txBody>
          <a:bodyPr/>
          <a:lstStyle>
            <a:lvl1pPr>
              <a:defRPr/>
            </a:lvl1pPr>
          </a:lstStyle>
          <a:p>
            <a:pPr>
              <a:defRPr/>
            </a:pPr>
            <a:fld id="{71D152FA-BD97-427C-95F6-5A11D3566594}" type="slidenum">
              <a:rPr lang="en-US"/>
              <a:pPr>
                <a:defRPr/>
              </a:pPr>
              <a:t>‹#›</a:t>
            </a:fld>
            <a:endParaRPr lang="en-US" dirty="0"/>
          </a:p>
        </p:txBody>
      </p:sp>
    </p:spTree>
    <p:extLst>
      <p:ext uri="{BB962C8B-B14F-4D97-AF65-F5344CB8AC3E}">
        <p14:creationId xmlns:p14="http://schemas.microsoft.com/office/powerpoint/2010/main" val="573737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2057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9"/>
          <p:cNvSpPr>
            <a:spLocks noGrp="1" noChangeArrowheads="1"/>
          </p:cNvSpPr>
          <p:nvPr>
            <p:ph type="sldNum" sz="quarter" idx="10"/>
          </p:nvPr>
        </p:nvSpPr>
        <p:spPr>
          <a:ln/>
        </p:spPr>
        <p:txBody>
          <a:bodyPr/>
          <a:lstStyle>
            <a:lvl1pPr>
              <a:defRPr/>
            </a:lvl1pPr>
          </a:lstStyle>
          <a:p>
            <a:pPr>
              <a:defRPr/>
            </a:pPr>
            <a:fld id="{4DA8099E-0876-40D0-A77F-086E54546A87}" type="slidenum">
              <a:rPr lang="en-US"/>
              <a:pPr>
                <a:defRPr/>
              </a:pPr>
              <a:t>‹#›</a:t>
            </a:fld>
            <a:endParaRPr lang="en-US" dirty="0"/>
          </a:p>
        </p:txBody>
      </p:sp>
    </p:spTree>
    <p:extLst>
      <p:ext uri="{BB962C8B-B14F-4D97-AF65-F5344CB8AC3E}">
        <p14:creationId xmlns:p14="http://schemas.microsoft.com/office/powerpoint/2010/main" val="38986698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2057400"/>
            <a:ext cx="38100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9"/>
          <p:cNvSpPr>
            <a:spLocks noGrp="1" noChangeArrowheads="1"/>
          </p:cNvSpPr>
          <p:nvPr>
            <p:ph type="sldNum" sz="quarter" idx="10"/>
          </p:nvPr>
        </p:nvSpPr>
        <p:spPr>
          <a:ln/>
        </p:spPr>
        <p:txBody>
          <a:bodyPr/>
          <a:lstStyle>
            <a:lvl1pPr>
              <a:defRPr/>
            </a:lvl1pPr>
          </a:lstStyle>
          <a:p>
            <a:pPr>
              <a:defRPr/>
            </a:pPr>
            <a:fld id="{4DA8099E-0876-40D0-A77F-086E54546A87}" type="slidenum">
              <a:rPr lang="en-US"/>
              <a:pPr>
                <a:defRPr/>
              </a:pPr>
              <a:t>‹#›</a:t>
            </a:fld>
            <a:endParaRPr lang="en-US" dirty="0"/>
          </a:p>
        </p:txBody>
      </p:sp>
    </p:spTree>
    <p:extLst>
      <p:ext uri="{BB962C8B-B14F-4D97-AF65-F5344CB8AC3E}">
        <p14:creationId xmlns:p14="http://schemas.microsoft.com/office/powerpoint/2010/main" val="2280350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9"/>
          <p:cNvSpPr>
            <a:spLocks noGrp="1" noChangeArrowheads="1"/>
          </p:cNvSpPr>
          <p:nvPr>
            <p:ph type="sldNum" sz="quarter" idx="10"/>
          </p:nvPr>
        </p:nvSpPr>
        <p:spPr>
          <a:ln/>
        </p:spPr>
        <p:txBody>
          <a:bodyPr/>
          <a:lstStyle>
            <a:lvl1pPr>
              <a:defRPr/>
            </a:lvl1pPr>
          </a:lstStyle>
          <a:p>
            <a:pPr>
              <a:defRPr/>
            </a:pPr>
            <a:fld id="{C0F926BB-F0E6-41B9-A93E-4BB6E9A75BF7}" type="slidenum">
              <a:rPr lang="en-US"/>
              <a:pPr>
                <a:defRPr/>
              </a:pPr>
              <a:t>‹#›</a:t>
            </a:fld>
            <a:endParaRPr lang="en-US" dirty="0"/>
          </a:p>
        </p:txBody>
      </p:sp>
    </p:spTree>
    <p:extLst>
      <p:ext uri="{BB962C8B-B14F-4D97-AF65-F5344CB8AC3E}">
        <p14:creationId xmlns:p14="http://schemas.microsoft.com/office/powerpoint/2010/main" val="1980636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29"/>
          <p:cNvSpPr>
            <a:spLocks noGrp="1" noChangeArrowheads="1"/>
          </p:cNvSpPr>
          <p:nvPr>
            <p:ph type="sldNum" sz="quarter" idx="10"/>
          </p:nvPr>
        </p:nvSpPr>
        <p:spPr>
          <a:ln/>
        </p:spPr>
        <p:txBody>
          <a:bodyPr/>
          <a:lstStyle>
            <a:lvl1pPr>
              <a:defRPr/>
            </a:lvl1pPr>
          </a:lstStyle>
          <a:p>
            <a:pPr>
              <a:defRPr/>
            </a:pPr>
            <a:fld id="{2EBB2EC7-31B5-41E0-9A4E-CCC37B8F69CD}" type="slidenum">
              <a:rPr lang="en-US"/>
              <a:pPr>
                <a:defRPr/>
              </a:pPr>
              <a:t>‹#›</a:t>
            </a:fld>
            <a:endParaRPr lang="en-US" dirty="0"/>
          </a:p>
        </p:txBody>
      </p:sp>
    </p:spTree>
    <p:extLst>
      <p:ext uri="{BB962C8B-B14F-4D97-AF65-F5344CB8AC3E}">
        <p14:creationId xmlns:p14="http://schemas.microsoft.com/office/powerpoint/2010/main" val="4302699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A7297FE3-C4F0-4C81-8FEA-48A0D7B58410}" type="slidenum">
              <a:rPr lang="en-US"/>
              <a:pPr>
                <a:defRPr/>
              </a:pPr>
              <a:t>‹#›</a:t>
            </a:fld>
            <a:endParaRPr lang="en-US" dirty="0"/>
          </a:p>
        </p:txBody>
      </p:sp>
    </p:spTree>
    <p:extLst>
      <p:ext uri="{BB962C8B-B14F-4D97-AF65-F5344CB8AC3E}">
        <p14:creationId xmlns:p14="http://schemas.microsoft.com/office/powerpoint/2010/main" val="50961921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pPr>
              <a:defRPr/>
            </a:pPr>
            <a:fld id="{D32A0754-9616-4C35-ADA6-7E1F111B6932}" type="slidenum">
              <a:rPr lang="en-US"/>
              <a:pPr>
                <a:defRPr/>
              </a:pPr>
              <a:t>‹#›</a:t>
            </a:fld>
            <a:endParaRPr lang="en-US" dirty="0"/>
          </a:p>
        </p:txBody>
      </p:sp>
      <p:sp>
        <p:nvSpPr>
          <p:cNvPr id="6" name="TextBox 5"/>
          <p:cNvSpPr txBox="1"/>
          <p:nvPr userDrawn="1"/>
        </p:nvSpPr>
        <p:spPr>
          <a:xfrm>
            <a:off x="5474526" y="273050"/>
            <a:ext cx="2576346" cy="415498"/>
          </a:xfrm>
          <a:prstGeom prst="rect">
            <a:avLst/>
          </a:prstGeom>
          <a:noFill/>
        </p:spPr>
        <p:txBody>
          <a:bodyPr wrap="none" rtlCol="0">
            <a:spAutoFit/>
          </a:bodyPr>
          <a:lstStyle/>
          <a:p>
            <a:r>
              <a:rPr lang="en-US" sz="2100" dirty="0">
                <a:solidFill>
                  <a:srgbClr val="000000"/>
                </a:solidFill>
                <a:latin typeface="Arial"/>
              </a:rPr>
              <a:t>Price Change 2019</a:t>
            </a:r>
          </a:p>
        </p:txBody>
      </p:sp>
    </p:spTree>
    <p:extLst>
      <p:ext uri="{BB962C8B-B14F-4D97-AF65-F5344CB8AC3E}">
        <p14:creationId xmlns:p14="http://schemas.microsoft.com/office/powerpoint/2010/main" val="148332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pPr>
              <a:defRPr/>
            </a:pPr>
            <a:fld id="{6C9AF284-E52E-4395-8D4A-321176F8A351}" type="slidenum">
              <a:rPr lang="en-US"/>
              <a:pPr>
                <a:defRPr/>
              </a:pPr>
              <a:t>‹#›</a:t>
            </a:fld>
            <a:endParaRPr lang="en-US" dirty="0"/>
          </a:p>
        </p:txBody>
      </p:sp>
      <p:sp>
        <p:nvSpPr>
          <p:cNvPr id="6" name="TextBox 5"/>
          <p:cNvSpPr txBox="1"/>
          <p:nvPr userDrawn="1"/>
        </p:nvSpPr>
        <p:spPr>
          <a:xfrm>
            <a:off x="5474526" y="273050"/>
            <a:ext cx="2576346" cy="415498"/>
          </a:xfrm>
          <a:prstGeom prst="rect">
            <a:avLst/>
          </a:prstGeom>
          <a:noFill/>
        </p:spPr>
        <p:txBody>
          <a:bodyPr wrap="none" rtlCol="0">
            <a:spAutoFit/>
          </a:bodyPr>
          <a:lstStyle/>
          <a:p>
            <a:r>
              <a:rPr lang="en-US" sz="2100" dirty="0">
                <a:solidFill>
                  <a:srgbClr val="000000"/>
                </a:solidFill>
                <a:latin typeface="Arial"/>
              </a:rPr>
              <a:t>Price Change 2019</a:t>
            </a:r>
          </a:p>
        </p:txBody>
      </p:sp>
    </p:spTree>
    <p:extLst>
      <p:ext uri="{BB962C8B-B14F-4D97-AF65-F5344CB8AC3E}">
        <p14:creationId xmlns:p14="http://schemas.microsoft.com/office/powerpoint/2010/main" val="24263127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fld id="{000C880D-CF16-4467-AE15-4699F399C5EC}" type="slidenum">
              <a:rPr lang="en-US"/>
              <a:pPr>
                <a:defRPr/>
              </a:pPr>
              <a:t>‹#›</a:t>
            </a:fld>
            <a:endParaRPr lang="en-US" dirty="0"/>
          </a:p>
        </p:txBody>
      </p:sp>
      <p:sp>
        <p:nvSpPr>
          <p:cNvPr id="5" name="TextBox 4"/>
          <p:cNvSpPr txBox="1"/>
          <p:nvPr userDrawn="1"/>
        </p:nvSpPr>
        <p:spPr>
          <a:xfrm>
            <a:off x="5474526" y="273050"/>
            <a:ext cx="2576346" cy="415498"/>
          </a:xfrm>
          <a:prstGeom prst="rect">
            <a:avLst/>
          </a:prstGeom>
          <a:noFill/>
        </p:spPr>
        <p:txBody>
          <a:bodyPr wrap="none" rtlCol="0">
            <a:spAutoFit/>
          </a:bodyPr>
          <a:lstStyle/>
          <a:p>
            <a:r>
              <a:rPr lang="en-US" sz="2100" dirty="0">
                <a:solidFill>
                  <a:srgbClr val="000000"/>
                </a:solidFill>
                <a:latin typeface="Arial"/>
              </a:rPr>
              <a:t>Price Change 2019</a:t>
            </a:r>
          </a:p>
        </p:txBody>
      </p:sp>
    </p:spTree>
    <p:extLst>
      <p:ext uri="{BB962C8B-B14F-4D97-AF65-F5344CB8AC3E}">
        <p14:creationId xmlns:p14="http://schemas.microsoft.com/office/powerpoint/2010/main" val="1314276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fld id="{5C6C71C8-6CEF-47DE-9EE9-F9A6DD216DE7}" type="slidenum">
              <a:rPr lang="en-US"/>
              <a:pPr>
                <a:defRPr/>
              </a:pPr>
              <a:t>‹#›</a:t>
            </a:fld>
            <a:endParaRPr lang="en-US" dirty="0"/>
          </a:p>
        </p:txBody>
      </p:sp>
    </p:spTree>
    <p:extLst>
      <p:ext uri="{BB962C8B-B14F-4D97-AF65-F5344CB8AC3E}">
        <p14:creationId xmlns:p14="http://schemas.microsoft.com/office/powerpoint/2010/main" val="1198574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13" y="1591"/>
          <a:ext cx="1511" cy="1587"/>
        </p:xfrm>
        <a:graphic>
          <a:graphicData uri="http://schemas.openxmlformats.org/presentationml/2006/ole">
            <mc:AlternateContent xmlns:mc="http://schemas.openxmlformats.org/markup-compatibility/2006">
              <mc:Choice xmlns:v="urn:schemas-microsoft-com:vml" Requires="v">
                <p:oleObj spid="_x0000_s737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3" y="1591"/>
                        <a:ext cx="1511"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2413002" y="-1"/>
            <a:ext cx="6443738" cy="812801"/>
          </a:xfrm>
          <a:prstGeom prst="rect">
            <a:avLst/>
          </a:prstGeom>
        </p:spPr>
        <p:txBody>
          <a:bodyPr/>
          <a:lstStyle>
            <a:lvl1pPr>
              <a:defRPr b="1" baseline="0"/>
            </a:lvl1pPr>
          </a:lstStyle>
          <a:p>
            <a:r>
              <a:rPr lang="en-US"/>
              <a:t>Title in sentence case (Calibri Bold 24pt, White)</a:t>
            </a:r>
            <a:br>
              <a:rPr lang="en-US"/>
            </a:br>
            <a:r>
              <a:rPr lang="en-US" sz="1143" b="0"/>
              <a:t>Subtitle in sentence case (Calibri 16pt, White)</a:t>
            </a:r>
            <a:endParaRPr lang="en-US" dirty="0"/>
          </a:p>
        </p:txBody>
      </p:sp>
      <p:sp>
        <p:nvSpPr>
          <p:cNvPr id="8" name="Text Placeholder 7"/>
          <p:cNvSpPr>
            <a:spLocks noGrp="1"/>
          </p:cNvSpPr>
          <p:nvPr>
            <p:ph type="body" sz="quarter" idx="13"/>
          </p:nvPr>
        </p:nvSpPr>
        <p:spPr>
          <a:xfrm>
            <a:off x="422032" y="1508400"/>
            <a:ext cx="8434707" cy="4739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248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29"/>
          <p:cNvSpPr>
            <a:spLocks noGrp="1" noChangeArrowheads="1"/>
          </p:cNvSpPr>
          <p:nvPr>
            <p:ph type="sldNum" sz="quarter" idx="10"/>
          </p:nvPr>
        </p:nvSpPr>
        <p:spPr>
          <a:ln/>
        </p:spPr>
        <p:txBody>
          <a:bodyPr/>
          <a:lstStyle>
            <a:lvl1pPr>
              <a:defRPr/>
            </a:lvl1pPr>
          </a:lstStyle>
          <a:p>
            <a:pPr>
              <a:defRPr/>
            </a:pPr>
            <a:fld id="{D2F79740-5443-452D-AD34-3EC29940AD2C}" type="slidenum">
              <a:rPr lang="en-US"/>
              <a:pPr>
                <a:defRPr/>
              </a:pPr>
              <a:t>‹#›</a:t>
            </a:fld>
            <a:endParaRPr lang="en-US" dirty="0"/>
          </a:p>
        </p:txBody>
      </p:sp>
    </p:spTree>
    <p:extLst>
      <p:ext uri="{BB962C8B-B14F-4D97-AF65-F5344CB8AC3E}">
        <p14:creationId xmlns:p14="http://schemas.microsoft.com/office/powerpoint/2010/main" val="2300079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9"/>
          <p:cNvSpPr>
            <a:spLocks noGrp="1" noChangeArrowheads="1"/>
          </p:cNvSpPr>
          <p:nvPr>
            <p:ph type="sldNum" sz="quarter" idx="10"/>
          </p:nvPr>
        </p:nvSpPr>
        <p:spPr>
          <a:ln/>
        </p:spPr>
        <p:txBody>
          <a:bodyPr/>
          <a:lstStyle>
            <a:lvl1pPr>
              <a:defRPr/>
            </a:lvl1pPr>
          </a:lstStyle>
          <a:p>
            <a:pPr>
              <a:defRPr/>
            </a:pPr>
            <a:fld id="{C0F926BB-F0E6-41B9-A93E-4BB6E9A75BF7}" type="slidenum">
              <a:rPr lang="en-US"/>
              <a:pPr>
                <a:defRPr/>
              </a:pPr>
              <a:t>‹#›</a:t>
            </a:fld>
            <a:endParaRPr lang="en-US" dirty="0"/>
          </a:p>
        </p:txBody>
      </p:sp>
    </p:spTree>
    <p:extLst>
      <p:ext uri="{BB962C8B-B14F-4D97-AF65-F5344CB8AC3E}">
        <p14:creationId xmlns:p14="http://schemas.microsoft.com/office/powerpoint/2010/main" val="40279083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8686800" cy="1143000"/>
          </a:xfrm>
          <a:prstGeom prst="rect">
            <a:avLst/>
          </a:prstGeom>
        </p:spPr>
        <p:txBody>
          <a:bodyPr/>
          <a:lstStyle>
            <a:lvl1pPr>
              <a:defRPr/>
            </a:lvl1pPr>
          </a:lstStyle>
          <a:p>
            <a:r>
              <a:rPr lang="en-US" dirty="0"/>
              <a:t>Click to edit Master title </a:t>
            </a:r>
            <a:r>
              <a:rPr lang="en-US" dirty="0" err="1"/>
              <a:t>stylePrice</a:t>
            </a:r>
            <a:r>
              <a:rPr lang="en-US" dirty="0"/>
              <a:t> Change 2018</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fld id="{5CC684C4-5664-4D24-A535-6222EF1696C1}" type="slidenum">
              <a:rPr lang="en-US"/>
              <a:pPr>
                <a:defRPr/>
              </a:pPr>
              <a:t>‹#›</a:t>
            </a:fld>
            <a:endParaRPr lang="en-US" dirty="0"/>
          </a:p>
        </p:txBody>
      </p:sp>
    </p:spTree>
    <p:extLst>
      <p:ext uri="{BB962C8B-B14F-4D97-AF65-F5344CB8AC3E}">
        <p14:creationId xmlns:p14="http://schemas.microsoft.com/office/powerpoint/2010/main" val="1707519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29"/>
          <p:cNvSpPr>
            <a:spLocks noGrp="1" noChangeArrowheads="1"/>
          </p:cNvSpPr>
          <p:nvPr>
            <p:ph type="sldNum" sz="quarter" idx="10"/>
          </p:nvPr>
        </p:nvSpPr>
        <p:spPr>
          <a:ln/>
        </p:spPr>
        <p:txBody>
          <a:bodyPr/>
          <a:lstStyle>
            <a:lvl1pPr>
              <a:defRPr/>
            </a:lvl1pPr>
          </a:lstStyle>
          <a:p>
            <a:pPr>
              <a:defRPr/>
            </a:pPr>
            <a:fld id="{71D152FA-BD97-427C-95F6-5A11D3566594}" type="slidenum">
              <a:rPr lang="en-US"/>
              <a:pPr>
                <a:defRPr/>
              </a:pPr>
              <a:t>‹#›</a:t>
            </a:fld>
            <a:endParaRPr lang="en-US" dirty="0"/>
          </a:p>
        </p:txBody>
      </p:sp>
    </p:spTree>
    <p:extLst>
      <p:ext uri="{BB962C8B-B14F-4D97-AF65-F5344CB8AC3E}">
        <p14:creationId xmlns:p14="http://schemas.microsoft.com/office/powerpoint/2010/main" val="19686155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2057400"/>
            <a:ext cx="38100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9"/>
          <p:cNvSpPr>
            <a:spLocks noGrp="1" noChangeArrowheads="1"/>
          </p:cNvSpPr>
          <p:nvPr>
            <p:ph type="sldNum" sz="quarter" idx="10"/>
          </p:nvPr>
        </p:nvSpPr>
        <p:spPr>
          <a:ln/>
        </p:spPr>
        <p:txBody>
          <a:bodyPr/>
          <a:lstStyle>
            <a:lvl1pPr>
              <a:defRPr/>
            </a:lvl1pPr>
          </a:lstStyle>
          <a:p>
            <a:pPr>
              <a:defRPr/>
            </a:pPr>
            <a:fld id="{4DA8099E-0876-40D0-A77F-086E54546A87}" type="slidenum">
              <a:rPr lang="en-US"/>
              <a:pPr>
                <a:defRPr/>
              </a:pPr>
              <a:t>‹#›</a:t>
            </a:fld>
            <a:endParaRPr lang="en-US" dirty="0"/>
          </a:p>
        </p:txBody>
      </p:sp>
    </p:spTree>
    <p:extLst>
      <p:ext uri="{BB962C8B-B14F-4D97-AF65-F5344CB8AC3E}">
        <p14:creationId xmlns:p14="http://schemas.microsoft.com/office/powerpoint/2010/main" val="27933266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9"/>
          <p:cNvSpPr>
            <a:spLocks noGrp="1" noChangeArrowheads="1"/>
          </p:cNvSpPr>
          <p:nvPr>
            <p:ph type="sldNum" sz="quarter" idx="10"/>
          </p:nvPr>
        </p:nvSpPr>
        <p:spPr>
          <a:ln/>
        </p:spPr>
        <p:txBody>
          <a:bodyPr/>
          <a:lstStyle>
            <a:lvl1pPr>
              <a:defRPr/>
            </a:lvl1pPr>
          </a:lstStyle>
          <a:p>
            <a:pPr>
              <a:defRPr/>
            </a:pPr>
            <a:fld id="{C0F926BB-F0E6-41B9-A93E-4BB6E9A75BF7}" type="slidenum">
              <a:rPr lang="en-US"/>
              <a:pPr>
                <a:defRPr/>
              </a:pPr>
              <a:t>‹#›</a:t>
            </a:fld>
            <a:endParaRPr lang="en-US" dirty="0"/>
          </a:p>
        </p:txBody>
      </p:sp>
    </p:spTree>
    <p:extLst>
      <p:ext uri="{BB962C8B-B14F-4D97-AF65-F5344CB8AC3E}">
        <p14:creationId xmlns:p14="http://schemas.microsoft.com/office/powerpoint/2010/main" val="22899248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29"/>
          <p:cNvSpPr>
            <a:spLocks noGrp="1" noChangeArrowheads="1"/>
          </p:cNvSpPr>
          <p:nvPr>
            <p:ph type="sldNum" sz="quarter" idx="10"/>
          </p:nvPr>
        </p:nvSpPr>
        <p:spPr>
          <a:ln/>
        </p:spPr>
        <p:txBody>
          <a:bodyPr/>
          <a:lstStyle>
            <a:lvl1pPr>
              <a:defRPr/>
            </a:lvl1pPr>
          </a:lstStyle>
          <a:p>
            <a:pPr>
              <a:defRPr/>
            </a:pPr>
            <a:fld id="{2EBB2EC7-31B5-41E0-9A4E-CCC37B8F69CD}" type="slidenum">
              <a:rPr lang="en-US"/>
              <a:pPr>
                <a:defRPr/>
              </a:pPr>
              <a:t>‹#›</a:t>
            </a:fld>
            <a:endParaRPr lang="en-US" dirty="0"/>
          </a:p>
        </p:txBody>
      </p:sp>
    </p:spTree>
    <p:extLst>
      <p:ext uri="{BB962C8B-B14F-4D97-AF65-F5344CB8AC3E}">
        <p14:creationId xmlns:p14="http://schemas.microsoft.com/office/powerpoint/2010/main" val="3636994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A7297FE3-C4F0-4C81-8FEA-48A0D7B58410}" type="slidenum">
              <a:rPr lang="en-US"/>
              <a:pPr>
                <a:defRPr/>
              </a:pPr>
              <a:t>‹#›</a:t>
            </a:fld>
            <a:endParaRPr lang="en-US" dirty="0"/>
          </a:p>
        </p:txBody>
      </p:sp>
    </p:spTree>
    <p:extLst>
      <p:ext uri="{BB962C8B-B14F-4D97-AF65-F5344CB8AC3E}">
        <p14:creationId xmlns:p14="http://schemas.microsoft.com/office/powerpoint/2010/main" val="791951297"/>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pPr>
              <a:defRPr/>
            </a:pPr>
            <a:fld id="{D32A0754-9616-4C35-ADA6-7E1F111B6932}" type="slidenum">
              <a:rPr lang="en-US"/>
              <a:pPr>
                <a:defRPr/>
              </a:pPr>
              <a:t>‹#›</a:t>
            </a:fld>
            <a:endParaRPr lang="en-US" dirty="0"/>
          </a:p>
        </p:txBody>
      </p:sp>
      <p:sp>
        <p:nvSpPr>
          <p:cNvPr id="6" name="TextBox 5"/>
          <p:cNvSpPr txBox="1"/>
          <p:nvPr userDrawn="1"/>
        </p:nvSpPr>
        <p:spPr>
          <a:xfrm>
            <a:off x="5474526" y="273050"/>
            <a:ext cx="2576346" cy="415498"/>
          </a:xfrm>
          <a:prstGeom prst="rect">
            <a:avLst/>
          </a:prstGeom>
          <a:noFill/>
        </p:spPr>
        <p:txBody>
          <a:bodyPr wrap="none" rtlCol="0">
            <a:spAutoFit/>
          </a:bodyPr>
          <a:lstStyle/>
          <a:p>
            <a:r>
              <a:rPr lang="en-US" sz="2100" dirty="0">
                <a:solidFill>
                  <a:srgbClr val="000000"/>
                </a:solidFill>
                <a:latin typeface="Arial"/>
              </a:rPr>
              <a:t>Price Change 2019</a:t>
            </a:r>
          </a:p>
        </p:txBody>
      </p:sp>
    </p:spTree>
    <p:extLst>
      <p:ext uri="{BB962C8B-B14F-4D97-AF65-F5344CB8AC3E}">
        <p14:creationId xmlns:p14="http://schemas.microsoft.com/office/powerpoint/2010/main" val="333775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pPr>
              <a:defRPr/>
            </a:pPr>
            <a:fld id="{6C9AF284-E52E-4395-8D4A-321176F8A351}" type="slidenum">
              <a:rPr lang="en-US"/>
              <a:pPr>
                <a:defRPr/>
              </a:pPr>
              <a:t>‹#›</a:t>
            </a:fld>
            <a:endParaRPr lang="en-US" dirty="0"/>
          </a:p>
        </p:txBody>
      </p:sp>
      <p:sp>
        <p:nvSpPr>
          <p:cNvPr id="6" name="TextBox 5"/>
          <p:cNvSpPr txBox="1"/>
          <p:nvPr userDrawn="1"/>
        </p:nvSpPr>
        <p:spPr>
          <a:xfrm>
            <a:off x="5474526" y="273050"/>
            <a:ext cx="2576346" cy="415498"/>
          </a:xfrm>
          <a:prstGeom prst="rect">
            <a:avLst/>
          </a:prstGeom>
          <a:noFill/>
        </p:spPr>
        <p:txBody>
          <a:bodyPr wrap="none" rtlCol="0">
            <a:spAutoFit/>
          </a:bodyPr>
          <a:lstStyle/>
          <a:p>
            <a:r>
              <a:rPr lang="en-US" sz="2100" dirty="0">
                <a:solidFill>
                  <a:srgbClr val="000000"/>
                </a:solidFill>
                <a:latin typeface="Arial"/>
              </a:rPr>
              <a:t>Price Change 2019</a:t>
            </a:r>
          </a:p>
        </p:txBody>
      </p:sp>
    </p:spTree>
    <p:extLst>
      <p:ext uri="{BB962C8B-B14F-4D97-AF65-F5344CB8AC3E}">
        <p14:creationId xmlns:p14="http://schemas.microsoft.com/office/powerpoint/2010/main" val="35446593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fld id="{000C880D-CF16-4467-AE15-4699F399C5EC}" type="slidenum">
              <a:rPr lang="en-US"/>
              <a:pPr>
                <a:defRPr/>
              </a:pPr>
              <a:t>‹#›</a:t>
            </a:fld>
            <a:endParaRPr lang="en-US" dirty="0"/>
          </a:p>
        </p:txBody>
      </p:sp>
      <p:sp>
        <p:nvSpPr>
          <p:cNvPr id="5" name="TextBox 4"/>
          <p:cNvSpPr txBox="1"/>
          <p:nvPr userDrawn="1"/>
        </p:nvSpPr>
        <p:spPr>
          <a:xfrm>
            <a:off x="5474526" y="273050"/>
            <a:ext cx="2576346" cy="415498"/>
          </a:xfrm>
          <a:prstGeom prst="rect">
            <a:avLst/>
          </a:prstGeom>
          <a:noFill/>
        </p:spPr>
        <p:txBody>
          <a:bodyPr wrap="none" rtlCol="0">
            <a:spAutoFit/>
          </a:bodyPr>
          <a:lstStyle/>
          <a:p>
            <a:r>
              <a:rPr lang="en-US" sz="2100" dirty="0">
                <a:solidFill>
                  <a:srgbClr val="000000"/>
                </a:solidFill>
                <a:latin typeface="Arial"/>
              </a:rPr>
              <a:t>Price Change 2019</a:t>
            </a:r>
          </a:p>
        </p:txBody>
      </p:sp>
    </p:spTree>
    <p:extLst>
      <p:ext uri="{BB962C8B-B14F-4D97-AF65-F5344CB8AC3E}">
        <p14:creationId xmlns:p14="http://schemas.microsoft.com/office/powerpoint/2010/main" val="17795890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fld id="{5C6C71C8-6CEF-47DE-9EE9-F9A6DD216DE7}" type="slidenum">
              <a:rPr lang="en-US"/>
              <a:pPr>
                <a:defRPr/>
              </a:pPr>
              <a:t>‹#›</a:t>
            </a:fld>
            <a:endParaRPr lang="en-US" dirty="0"/>
          </a:p>
        </p:txBody>
      </p:sp>
    </p:spTree>
    <p:extLst>
      <p:ext uri="{BB962C8B-B14F-4D97-AF65-F5344CB8AC3E}">
        <p14:creationId xmlns:p14="http://schemas.microsoft.com/office/powerpoint/2010/main" val="116414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29"/>
          <p:cNvSpPr>
            <a:spLocks noGrp="1" noChangeArrowheads="1"/>
          </p:cNvSpPr>
          <p:nvPr>
            <p:ph type="sldNum" sz="quarter" idx="10"/>
          </p:nvPr>
        </p:nvSpPr>
        <p:spPr>
          <a:ln/>
        </p:spPr>
        <p:txBody>
          <a:bodyPr/>
          <a:lstStyle>
            <a:lvl1pPr>
              <a:defRPr/>
            </a:lvl1pPr>
          </a:lstStyle>
          <a:p>
            <a:pPr>
              <a:defRPr/>
            </a:pPr>
            <a:fld id="{2EBB2EC7-31B5-41E0-9A4E-CCC37B8F69CD}" type="slidenum">
              <a:rPr lang="en-US"/>
              <a:pPr>
                <a:defRPr/>
              </a:pPr>
              <a:t>‹#›</a:t>
            </a:fld>
            <a:endParaRPr lang="en-US" dirty="0"/>
          </a:p>
        </p:txBody>
      </p:sp>
    </p:spTree>
    <p:extLst>
      <p:ext uri="{BB962C8B-B14F-4D97-AF65-F5344CB8AC3E}">
        <p14:creationId xmlns:p14="http://schemas.microsoft.com/office/powerpoint/2010/main" val="38068471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13" y="1591"/>
          <a:ext cx="1511" cy="1587"/>
        </p:xfrm>
        <a:graphic>
          <a:graphicData uri="http://schemas.openxmlformats.org/presentationml/2006/ole">
            <mc:AlternateContent xmlns:mc="http://schemas.openxmlformats.org/markup-compatibility/2006">
              <mc:Choice xmlns:v="urn:schemas-microsoft-com:vml" Requires="v">
                <p:oleObj spid="_x0000_s840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3" y="1591"/>
                        <a:ext cx="1511"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2413002" y="-1"/>
            <a:ext cx="6443738" cy="812801"/>
          </a:xfrm>
          <a:prstGeom prst="rect">
            <a:avLst/>
          </a:prstGeom>
        </p:spPr>
        <p:txBody>
          <a:bodyPr/>
          <a:lstStyle>
            <a:lvl1pPr>
              <a:defRPr b="1" baseline="0"/>
            </a:lvl1pPr>
          </a:lstStyle>
          <a:p>
            <a:r>
              <a:rPr lang="en-US"/>
              <a:t>Title in sentence case (Calibri Bold 24pt, White)</a:t>
            </a:r>
            <a:br>
              <a:rPr lang="en-US"/>
            </a:br>
            <a:r>
              <a:rPr lang="en-US" sz="1143" b="0"/>
              <a:t>Subtitle in sentence case (Calibri 16pt, White)</a:t>
            </a:r>
            <a:endParaRPr lang="en-US" dirty="0"/>
          </a:p>
        </p:txBody>
      </p:sp>
      <p:sp>
        <p:nvSpPr>
          <p:cNvPr id="8" name="Text Placeholder 7"/>
          <p:cNvSpPr>
            <a:spLocks noGrp="1"/>
          </p:cNvSpPr>
          <p:nvPr>
            <p:ph type="body" sz="quarter" idx="13"/>
          </p:nvPr>
        </p:nvSpPr>
        <p:spPr>
          <a:xfrm>
            <a:off x="422032" y="1508400"/>
            <a:ext cx="8434707" cy="4739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86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A7297FE3-C4F0-4C81-8FEA-48A0D7B58410}" type="slidenum">
              <a:rPr lang="en-US"/>
              <a:pPr>
                <a:defRPr/>
              </a:pPr>
              <a:t>‹#›</a:t>
            </a:fld>
            <a:endParaRPr lang="en-US" dirty="0"/>
          </a:p>
        </p:txBody>
      </p:sp>
    </p:spTree>
    <p:extLst>
      <p:ext uri="{BB962C8B-B14F-4D97-AF65-F5344CB8AC3E}">
        <p14:creationId xmlns:p14="http://schemas.microsoft.com/office/powerpoint/2010/main" val="285368071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pPr>
              <a:defRPr/>
            </a:pPr>
            <a:fld id="{D32A0754-9616-4C35-ADA6-7E1F111B6932}" type="slidenum">
              <a:rPr lang="en-US"/>
              <a:pPr>
                <a:defRPr/>
              </a:pPr>
              <a:t>‹#›</a:t>
            </a:fld>
            <a:endParaRPr lang="en-US" dirty="0"/>
          </a:p>
        </p:txBody>
      </p:sp>
      <p:sp>
        <p:nvSpPr>
          <p:cNvPr id="6" name="TextBox 5"/>
          <p:cNvSpPr txBox="1"/>
          <p:nvPr userDrawn="1"/>
        </p:nvSpPr>
        <p:spPr>
          <a:xfrm>
            <a:off x="5474525" y="273050"/>
            <a:ext cx="3382657" cy="523220"/>
          </a:xfrm>
          <a:prstGeom prst="rect">
            <a:avLst/>
          </a:prstGeom>
          <a:noFill/>
        </p:spPr>
        <p:txBody>
          <a:bodyPr wrap="none" rtlCol="0">
            <a:spAutoFit/>
          </a:bodyPr>
          <a:lstStyle/>
          <a:p>
            <a:r>
              <a:rPr lang="en-US" sz="2800" dirty="0">
                <a:solidFill>
                  <a:schemeClr val="tx1"/>
                </a:solidFill>
              </a:rPr>
              <a:t>Price Change 2019</a:t>
            </a:r>
          </a:p>
        </p:txBody>
      </p:sp>
    </p:spTree>
    <p:extLst>
      <p:ext uri="{BB962C8B-B14F-4D97-AF65-F5344CB8AC3E}">
        <p14:creationId xmlns:p14="http://schemas.microsoft.com/office/powerpoint/2010/main" val="409487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pPr>
              <a:defRPr/>
            </a:pPr>
            <a:fld id="{6C9AF284-E52E-4395-8D4A-321176F8A351}" type="slidenum">
              <a:rPr lang="en-US"/>
              <a:pPr>
                <a:defRPr/>
              </a:pPr>
              <a:t>‹#›</a:t>
            </a:fld>
            <a:endParaRPr lang="en-US" dirty="0"/>
          </a:p>
        </p:txBody>
      </p:sp>
      <p:sp>
        <p:nvSpPr>
          <p:cNvPr id="6" name="TextBox 5"/>
          <p:cNvSpPr txBox="1"/>
          <p:nvPr userDrawn="1"/>
        </p:nvSpPr>
        <p:spPr>
          <a:xfrm>
            <a:off x="5474525" y="273050"/>
            <a:ext cx="3382657" cy="523220"/>
          </a:xfrm>
          <a:prstGeom prst="rect">
            <a:avLst/>
          </a:prstGeom>
          <a:noFill/>
        </p:spPr>
        <p:txBody>
          <a:bodyPr wrap="none" rtlCol="0">
            <a:spAutoFit/>
          </a:bodyPr>
          <a:lstStyle/>
          <a:p>
            <a:r>
              <a:rPr lang="en-US" sz="2800" dirty="0">
                <a:solidFill>
                  <a:schemeClr val="tx1"/>
                </a:solidFill>
              </a:rPr>
              <a:t>Price Change 2019</a:t>
            </a:r>
          </a:p>
        </p:txBody>
      </p:sp>
    </p:spTree>
    <p:extLst>
      <p:ext uri="{BB962C8B-B14F-4D97-AF65-F5344CB8AC3E}">
        <p14:creationId xmlns:p14="http://schemas.microsoft.com/office/powerpoint/2010/main" val="344239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body" idx="1"/>
          </p:nvPr>
        </p:nvSpPr>
        <p:spPr bwMode="auto">
          <a:xfrm>
            <a:off x="685800" y="20574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7" name="Picture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 y="-33507"/>
            <a:ext cx="91440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53" name="Rectangle 29"/>
          <p:cNvSpPr>
            <a:spLocks noGrp="1" noChangeArrowheads="1"/>
          </p:cNvSpPr>
          <p:nvPr>
            <p:ph type="sldNum" sz="quarter" idx="4"/>
          </p:nvPr>
        </p:nvSpPr>
        <p:spPr bwMode="auto">
          <a:xfrm>
            <a:off x="8267700" y="6477000"/>
            <a:ext cx="7239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buFontTx/>
              <a:buNone/>
              <a:defRPr sz="1000">
                <a:solidFill>
                  <a:srgbClr val="989A99"/>
                </a:solidFill>
                <a:ea typeface="ヒラギノ角ゴ Pro W3" pitchFamily="1" charset="-128"/>
              </a:defRPr>
            </a:lvl1pPr>
          </a:lstStyle>
          <a:p>
            <a:pPr>
              <a:defRPr/>
            </a:pPr>
            <a:fld id="{2C12D58E-E868-478A-8860-AF9105906D2F}" type="slidenum">
              <a:rPr lang="en-US"/>
              <a:pPr>
                <a:defRPr/>
              </a:pPr>
              <a:t>‹#›</a:t>
            </a:fld>
            <a:endParaRPr lang="en-US" dirty="0"/>
          </a:p>
        </p:txBody>
      </p:sp>
      <p:sp>
        <p:nvSpPr>
          <p:cNvPr id="1030" name="Rectangle 33"/>
          <p:cNvSpPr>
            <a:spLocks noChangeArrowheads="1"/>
          </p:cNvSpPr>
          <p:nvPr/>
        </p:nvSpPr>
        <p:spPr bwMode="auto">
          <a:xfrm>
            <a:off x="609600" y="6486525"/>
            <a:ext cx="7591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endParaRPr lang="en-US" sz="1200"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5" r:id="rId12"/>
    <p:sldLayoutId id="2147483726" r:id="rId13"/>
  </p:sldLayoutIdLst>
  <p:hf hdr="0" ft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Font typeface="Arial" panose="020B0604020202020204" pitchFamily="34" charset="0"/>
        <a:buChar char="•"/>
        <a:defRPr sz="2800" b="1">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Ø"/>
        <a:defRPr sz="2600" b="1">
          <a:solidFill>
            <a:schemeClr val="tx1"/>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b="1">
          <a:solidFill>
            <a:schemeClr val="tx1"/>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lr>
          <a:schemeClr val="accent2"/>
        </a:buClr>
        <a:buChar char="–"/>
        <a:defRPr sz="2000" b="1">
          <a:solidFill>
            <a:schemeClr val="tx1"/>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lr>
          <a:schemeClr val="accent2"/>
        </a:buClr>
        <a:buChar char="»"/>
        <a:defRPr sz="2000" b="1">
          <a:solidFill>
            <a:schemeClr val="tx1"/>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body" idx="1"/>
          </p:nvPr>
        </p:nvSpPr>
        <p:spPr bwMode="auto">
          <a:xfrm>
            <a:off x="685800" y="20574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7"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 y="-33507"/>
            <a:ext cx="91440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53" name="Rectangle 29"/>
          <p:cNvSpPr>
            <a:spLocks noGrp="1" noChangeArrowheads="1"/>
          </p:cNvSpPr>
          <p:nvPr>
            <p:ph type="sldNum" sz="quarter" idx="4"/>
          </p:nvPr>
        </p:nvSpPr>
        <p:spPr bwMode="auto">
          <a:xfrm>
            <a:off x="8267700" y="6477000"/>
            <a:ext cx="7239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buFontTx/>
              <a:buNone/>
              <a:defRPr sz="750">
                <a:solidFill>
                  <a:srgbClr val="989A99"/>
                </a:solidFill>
                <a:ea typeface="ヒラギノ角ゴ Pro W3" pitchFamily="1" charset="-128"/>
              </a:defRPr>
            </a:lvl1pPr>
          </a:lstStyle>
          <a:p>
            <a:pPr>
              <a:defRPr/>
            </a:pPr>
            <a:fld id="{2C12D58E-E868-478A-8860-AF9105906D2F}" type="slidenum">
              <a:rPr lang="en-US">
                <a:latin typeface="Arial"/>
              </a:rPr>
              <a:pPr>
                <a:defRPr/>
              </a:pPr>
              <a:t>‹#›</a:t>
            </a:fld>
            <a:endParaRPr lang="en-US" dirty="0">
              <a:latin typeface="Arial"/>
            </a:endParaRPr>
          </a:p>
        </p:txBody>
      </p:sp>
      <p:sp>
        <p:nvSpPr>
          <p:cNvPr id="1030" name="Rectangle 33"/>
          <p:cNvSpPr>
            <a:spLocks noChangeArrowheads="1"/>
          </p:cNvSpPr>
          <p:nvPr/>
        </p:nvSpPr>
        <p:spPr bwMode="auto">
          <a:xfrm>
            <a:off x="609601" y="6486525"/>
            <a:ext cx="75914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endParaRPr lang="en-US" sz="900" dirty="0">
              <a:solidFill>
                <a:srgbClr val="808080"/>
              </a:solidFill>
              <a:latin typeface="Arial"/>
            </a:endParaRPr>
          </a:p>
        </p:txBody>
      </p:sp>
    </p:spTree>
    <p:extLst>
      <p:ext uri="{BB962C8B-B14F-4D97-AF65-F5344CB8AC3E}">
        <p14:creationId xmlns:p14="http://schemas.microsoft.com/office/powerpoint/2010/main" val="20918901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spcBef>
          <a:spcPct val="0"/>
        </a:spcBef>
        <a:spcAft>
          <a:spcPct val="0"/>
        </a:spcAft>
        <a:defRPr sz="2100" b="1">
          <a:solidFill>
            <a:schemeClr val="tx2"/>
          </a:solidFill>
          <a:latin typeface="+mj-lt"/>
          <a:ea typeface="+mj-ea"/>
          <a:cs typeface="+mj-cs"/>
        </a:defRPr>
      </a:lvl1pPr>
      <a:lvl2pPr algn="ctr" rtl="0" eaLnBrk="0" fontAlgn="base" hangingPunct="0">
        <a:spcBef>
          <a:spcPct val="0"/>
        </a:spcBef>
        <a:spcAft>
          <a:spcPct val="0"/>
        </a:spcAft>
        <a:defRPr sz="2100" b="1">
          <a:solidFill>
            <a:schemeClr val="tx2"/>
          </a:solidFill>
          <a:latin typeface="Arial" charset="0"/>
        </a:defRPr>
      </a:lvl2pPr>
      <a:lvl3pPr algn="ctr" rtl="0" eaLnBrk="0" fontAlgn="base" hangingPunct="0">
        <a:spcBef>
          <a:spcPct val="0"/>
        </a:spcBef>
        <a:spcAft>
          <a:spcPct val="0"/>
        </a:spcAft>
        <a:defRPr sz="2100" b="1">
          <a:solidFill>
            <a:schemeClr val="tx2"/>
          </a:solidFill>
          <a:latin typeface="Arial" charset="0"/>
        </a:defRPr>
      </a:lvl3pPr>
      <a:lvl4pPr algn="ctr" rtl="0" eaLnBrk="0" fontAlgn="base" hangingPunct="0">
        <a:spcBef>
          <a:spcPct val="0"/>
        </a:spcBef>
        <a:spcAft>
          <a:spcPct val="0"/>
        </a:spcAft>
        <a:defRPr sz="2100" b="1">
          <a:solidFill>
            <a:schemeClr val="tx2"/>
          </a:solidFill>
          <a:latin typeface="Arial" charset="0"/>
        </a:defRPr>
      </a:lvl4pPr>
      <a:lvl5pPr algn="ctr" rtl="0" eaLnBrk="0" fontAlgn="base" hangingPunct="0">
        <a:spcBef>
          <a:spcPct val="0"/>
        </a:spcBef>
        <a:spcAft>
          <a:spcPct val="0"/>
        </a:spcAft>
        <a:defRPr sz="2100" b="1">
          <a:solidFill>
            <a:schemeClr val="tx2"/>
          </a:solidFill>
          <a:latin typeface="Arial" charset="0"/>
        </a:defRPr>
      </a:lvl5pPr>
      <a:lvl6pPr marL="342900" algn="ctr" rtl="0" fontAlgn="base">
        <a:spcBef>
          <a:spcPct val="0"/>
        </a:spcBef>
        <a:spcAft>
          <a:spcPct val="0"/>
        </a:spcAft>
        <a:defRPr sz="2100" b="1">
          <a:solidFill>
            <a:schemeClr val="tx2"/>
          </a:solidFill>
          <a:latin typeface="Arial" charset="0"/>
        </a:defRPr>
      </a:lvl6pPr>
      <a:lvl7pPr marL="685800" algn="ctr" rtl="0" fontAlgn="base">
        <a:spcBef>
          <a:spcPct val="0"/>
        </a:spcBef>
        <a:spcAft>
          <a:spcPct val="0"/>
        </a:spcAft>
        <a:defRPr sz="2100" b="1">
          <a:solidFill>
            <a:schemeClr val="tx2"/>
          </a:solidFill>
          <a:latin typeface="Arial" charset="0"/>
        </a:defRPr>
      </a:lvl7pPr>
      <a:lvl8pPr marL="1028700" algn="ctr" rtl="0" fontAlgn="base">
        <a:spcBef>
          <a:spcPct val="0"/>
        </a:spcBef>
        <a:spcAft>
          <a:spcPct val="0"/>
        </a:spcAft>
        <a:defRPr sz="2100" b="1">
          <a:solidFill>
            <a:schemeClr val="tx2"/>
          </a:solidFill>
          <a:latin typeface="Arial" charset="0"/>
        </a:defRPr>
      </a:lvl8pPr>
      <a:lvl9pPr marL="1371600" algn="ctr" rtl="0" fontAlgn="base">
        <a:spcBef>
          <a:spcPct val="0"/>
        </a:spcBef>
        <a:spcAft>
          <a:spcPct val="0"/>
        </a:spcAft>
        <a:defRPr sz="2100" b="1">
          <a:solidFill>
            <a:schemeClr val="tx2"/>
          </a:solidFill>
          <a:latin typeface="Arial" charset="0"/>
        </a:defRPr>
      </a:lvl9pPr>
    </p:titleStyle>
    <p:bodyStyle>
      <a:lvl1pPr marL="257175" indent="-257175" algn="l" rtl="0" eaLnBrk="0" fontAlgn="base" hangingPunct="0">
        <a:spcBef>
          <a:spcPct val="20000"/>
        </a:spcBef>
        <a:spcAft>
          <a:spcPct val="0"/>
        </a:spcAft>
        <a:buClr>
          <a:schemeClr val="accent2"/>
        </a:buClr>
        <a:buFont typeface="Arial" panose="020B0604020202020204" pitchFamily="34" charset="0"/>
        <a:buChar char="•"/>
        <a:defRPr sz="2100" b="1">
          <a:solidFill>
            <a:schemeClr val="tx1"/>
          </a:solidFill>
          <a:latin typeface="Calibri" panose="020F0502020204030204" pitchFamily="34" charset="0"/>
          <a:ea typeface="+mn-ea"/>
          <a:cs typeface="Calibri" panose="020F0502020204030204" pitchFamily="34" charset="0"/>
        </a:defRPr>
      </a:lvl1pPr>
      <a:lvl2pPr marL="557213" indent="-214313" algn="l" rtl="0" eaLnBrk="0" fontAlgn="base" hangingPunct="0">
        <a:spcBef>
          <a:spcPct val="20000"/>
        </a:spcBef>
        <a:spcAft>
          <a:spcPct val="0"/>
        </a:spcAft>
        <a:buClr>
          <a:schemeClr val="accent2"/>
        </a:buClr>
        <a:buSzPct val="60000"/>
        <a:buFont typeface="Wingdings" panose="05000000000000000000" pitchFamily="2" charset="2"/>
        <a:buChar char="Ø"/>
        <a:defRPr sz="1950" b="1">
          <a:solidFill>
            <a:schemeClr val="tx1"/>
          </a:solidFill>
          <a:latin typeface="Calibri" panose="020F0502020204030204" pitchFamily="34" charset="0"/>
          <a:cs typeface="Calibri" panose="020F0502020204030204" pitchFamily="34" charset="0"/>
        </a:defRPr>
      </a:lvl2pPr>
      <a:lvl3pPr marL="857250" indent="-171450" algn="l" rtl="0" eaLnBrk="0" fontAlgn="base" hangingPunct="0">
        <a:spcBef>
          <a:spcPct val="20000"/>
        </a:spcBef>
        <a:spcAft>
          <a:spcPct val="0"/>
        </a:spcAft>
        <a:buClr>
          <a:schemeClr val="accent2"/>
        </a:buClr>
        <a:buSzPct val="70000"/>
        <a:buFont typeface="Wingdings" panose="05000000000000000000" pitchFamily="2" charset="2"/>
        <a:buChar char="§"/>
        <a:defRPr sz="1800" b="1">
          <a:solidFill>
            <a:schemeClr val="tx1"/>
          </a:solidFill>
          <a:latin typeface="Calibri" panose="020F0502020204030204" pitchFamily="34" charset="0"/>
          <a:cs typeface="Calibri" panose="020F0502020204030204" pitchFamily="34" charset="0"/>
        </a:defRPr>
      </a:lvl3pPr>
      <a:lvl4pPr marL="1200150" indent="-171450" algn="l" rtl="0" eaLnBrk="0" fontAlgn="base" hangingPunct="0">
        <a:spcBef>
          <a:spcPct val="20000"/>
        </a:spcBef>
        <a:spcAft>
          <a:spcPct val="0"/>
        </a:spcAft>
        <a:buClr>
          <a:schemeClr val="accent2"/>
        </a:buClr>
        <a:buChar char="–"/>
        <a:defRPr sz="1500" b="1">
          <a:solidFill>
            <a:schemeClr val="tx1"/>
          </a:solidFill>
          <a:latin typeface="Calibri" panose="020F0502020204030204" pitchFamily="34" charset="0"/>
          <a:cs typeface="Calibri" panose="020F0502020204030204" pitchFamily="34" charset="0"/>
        </a:defRPr>
      </a:lvl4pPr>
      <a:lvl5pPr marL="1543050" indent="-171450" algn="l" rtl="0" eaLnBrk="0" fontAlgn="base" hangingPunct="0">
        <a:spcBef>
          <a:spcPct val="20000"/>
        </a:spcBef>
        <a:spcAft>
          <a:spcPct val="0"/>
        </a:spcAft>
        <a:buClr>
          <a:schemeClr val="accent2"/>
        </a:buClr>
        <a:buChar char="»"/>
        <a:defRPr sz="1500" b="1">
          <a:solidFill>
            <a:schemeClr val="tx1"/>
          </a:solidFill>
          <a:latin typeface="Calibri" panose="020F0502020204030204" pitchFamily="34" charset="0"/>
          <a:cs typeface="Calibri" panose="020F0502020204030204" pitchFamily="34" charset="0"/>
        </a:defRPr>
      </a:lvl5pPr>
      <a:lvl6pPr marL="1885950" indent="-171450" algn="l" rtl="0" fontAlgn="base">
        <a:spcBef>
          <a:spcPct val="20000"/>
        </a:spcBef>
        <a:spcAft>
          <a:spcPct val="0"/>
        </a:spcAft>
        <a:buChar char="»"/>
        <a:defRPr sz="1500" b="1">
          <a:solidFill>
            <a:schemeClr val="tx1"/>
          </a:solidFill>
          <a:latin typeface="+mn-lt"/>
        </a:defRPr>
      </a:lvl6pPr>
      <a:lvl7pPr marL="2228850" indent="-171450" algn="l" rtl="0" fontAlgn="base">
        <a:spcBef>
          <a:spcPct val="20000"/>
        </a:spcBef>
        <a:spcAft>
          <a:spcPct val="0"/>
        </a:spcAft>
        <a:buChar char="»"/>
        <a:defRPr sz="1500" b="1">
          <a:solidFill>
            <a:schemeClr val="tx1"/>
          </a:solidFill>
          <a:latin typeface="+mn-lt"/>
        </a:defRPr>
      </a:lvl7pPr>
      <a:lvl8pPr marL="2571750" indent="-171450" algn="l" rtl="0" fontAlgn="base">
        <a:spcBef>
          <a:spcPct val="20000"/>
        </a:spcBef>
        <a:spcAft>
          <a:spcPct val="0"/>
        </a:spcAft>
        <a:buChar char="»"/>
        <a:defRPr sz="1500" b="1">
          <a:solidFill>
            <a:schemeClr val="tx1"/>
          </a:solidFill>
          <a:latin typeface="+mn-lt"/>
        </a:defRPr>
      </a:lvl8pPr>
      <a:lvl9pPr marL="2914650" indent="-171450" algn="l" rtl="0" fontAlgn="base">
        <a:spcBef>
          <a:spcPct val="20000"/>
        </a:spcBef>
        <a:spcAft>
          <a:spcPct val="0"/>
        </a:spcAft>
        <a:buChar char="»"/>
        <a:defRPr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body" idx="1"/>
          </p:nvPr>
        </p:nvSpPr>
        <p:spPr bwMode="auto">
          <a:xfrm>
            <a:off x="685800" y="20574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7" name="Picture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 y="-33507"/>
            <a:ext cx="91440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53" name="Rectangle 29"/>
          <p:cNvSpPr>
            <a:spLocks noGrp="1" noChangeArrowheads="1"/>
          </p:cNvSpPr>
          <p:nvPr>
            <p:ph type="sldNum" sz="quarter" idx="4"/>
          </p:nvPr>
        </p:nvSpPr>
        <p:spPr bwMode="auto">
          <a:xfrm>
            <a:off x="8267700" y="6477000"/>
            <a:ext cx="7239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buFontTx/>
              <a:buNone/>
              <a:defRPr sz="750">
                <a:solidFill>
                  <a:srgbClr val="989A99"/>
                </a:solidFill>
                <a:ea typeface="ヒラギノ角ゴ Pro W3" pitchFamily="1" charset="-128"/>
              </a:defRPr>
            </a:lvl1pPr>
          </a:lstStyle>
          <a:p>
            <a:pPr>
              <a:defRPr/>
            </a:pPr>
            <a:fld id="{2C12D58E-E868-478A-8860-AF9105906D2F}" type="slidenum">
              <a:rPr lang="en-US">
                <a:latin typeface="Arial"/>
              </a:rPr>
              <a:pPr>
                <a:defRPr/>
              </a:pPr>
              <a:t>‹#›</a:t>
            </a:fld>
            <a:endParaRPr lang="en-US" dirty="0">
              <a:latin typeface="Arial"/>
            </a:endParaRPr>
          </a:p>
        </p:txBody>
      </p:sp>
      <p:sp>
        <p:nvSpPr>
          <p:cNvPr id="1030" name="Rectangle 33"/>
          <p:cNvSpPr>
            <a:spLocks noChangeArrowheads="1"/>
          </p:cNvSpPr>
          <p:nvPr/>
        </p:nvSpPr>
        <p:spPr bwMode="auto">
          <a:xfrm>
            <a:off x="609601" y="6486525"/>
            <a:ext cx="75914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endParaRPr lang="en-US" sz="900" dirty="0">
              <a:solidFill>
                <a:srgbClr val="808080"/>
              </a:solidFill>
              <a:latin typeface="Arial"/>
            </a:endParaRPr>
          </a:p>
        </p:txBody>
      </p:sp>
    </p:spTree>
    <p:extLst>
      <p:ext uri="{BB962C8B-B14F-4D97-AF65-F5344CB8AC3E}">
        <p14:creationId xmlns:p14="http://schemas.microsoft.com/office/powerpoint/2010/main" val="329382670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ctr" rtl="0" eaLnBrk="0" fontAlgn="base" hangingPunct="0">
        <a:spcBef>
          <a:spcPct val="0"/>
        </a:spcBef>
        <a:spcAft>
          <a:spcPct val="0"/>
        </a:spcAft>
        <a:defRPr sz="2100" b="1">
          <a:solidFill>
            <a:schemeClr val="tx2"/>
          </a:solidFill>
          <a:latin typeface="+mj-lt"/>
          <a:ea typeface="+mj-ea"/>
          <a:cs typeface="+mj-cs"/>
        </a:defRPr>
      </a:lvl1pPr>
      <a:lvl2pPr algn="ctr" rtl="0" eaLnBrk="0" fontAlgn="base" hangingPunct="0">
        <a:spcBef>
          <a:spcPct val="0"/>
        </a:spcBef>
        <a:spcAft>
          <a:spcPct val="0"/>
        </a:spcAft>
        <a:defRPr sz="2100" b="1">
          <a:solidFill>
            <a:schemeClr val="tx2"/>
          </a:solidFill>
          <a:latin typeface="Arial" charset="0"/>
        </a:defRPr>
      </a:lvl2pPr>
      <a:lvl3pPr algn="ctr" rtl="0" eaLnBrk="0" fontAlgn="base" hangingPunct="0">
        <a:spcBef>
          <a:spcPct val="0"/>
        </a:spcBef>
        <a:spcAft>
          <a:spcPct val="0"/>
        </a:spcAft>
        <a:defRPr sz="2100" b="1">
          <a:solidFill>
            <a:schemeClr val="tx2"/>
          </a:solidFill>
          <a:latin typeface="Arial" charset="0"/>
        </a:defRPr>
      </a:lvl3pPr>
      <a:lvl4pPr algn="ctr" rtl="0" eaLnBrk="0" fontAlgn="base" hangingPunct="0">
        <a:spcBef>
          <a:spcPct val="0"/>
        </a:spcBef>
        <a:spcAft>
          <a:spcPct val="0"/>
        </a:spcAft>
        <a:defRPr sz="2100" b="1">
          <a:solidFill>
            <a:schemeClr val="tx2"/>
          </a:solidFill>
          <a:latin typeface="Arial" charset="0"/>
        </a:defRPr>
      </a:lvl4pPr>
      <a:lvl5pPr algn="ctr" rtl="0" eaLnBrk="0" fontAlgn="base" hangingPunct="0">
        <a:spcBef>
          <a:spcPct val="0"/>
        </a:spcBef>
        <a:spcAft>
          <a:spcPct val="0"/>
        </a:spcAft>
        <a:defRPr sz="2100" b="1">
          <a:solidFill>
            <a:schemeClr val="tx2"/>
          </a:solidFill>
          <a:latin typeface="Arial" charset="0"/>
        </a:defRPr>
      </a:lvl5pPr>
      <a:lvl6pPr marL="342900" algn="ctr" rtl="0" fontAlgn="base">
        <a:spcBef>
          <a:spcPct val="0"/>
        </a:spcBef>
        <a:spcAft>
          <a:spcPct val="0"/>
        </a:spcAft>
        <a:defRPr sz="2100" b="1">
          <a:solidFill>
            <a:schemeClr val="tx2"/>
          </a:solidFill>
          <a:latin typeface="Arial" charset="0"/>
        </a:defRPr>
      </a:lvl6pPr>
      <a:lvl7pPr marL="685800" algn="ctr" rtl="0" fontAlgn="base">
        <a:spcBef>
          <a:spcPct val="0"/>
        </a:spcBef>
        <a:spcAft>
          <a:spcPct val="0"/>
        </a:spcAft>
        <a:defRPr sz="2100" b="1">
          <a:solidFill>
            <a:schemeClr val="tx2"/>
          </a:solidFill>
          <a:latin typeface="Arial" charset="0"/>
        </a:defRPr>
      </a:lvl7pPr>
      <a:lvl8pPr marL="1028700" algn="ctr" rtl="0" fontAlgn="base">
        <a:spcBef>
          <a:spcPct val="0"/>
        </a:spcBef>
        <a:spcAft>
          <a:spcPct val="0"/>
        </a:spcAft>
        <a:defRPr sz="2100" b="1">
          <a:solidFill>
            <a:schemeClr val="tx2"/>
          </a:solidFill>
          <a:latin typeface="Arial" charset="0"/>
        </a:defRPr>
      </a:lvl8pPr>
      <a:lvl9pPr marL="1371600" algn="ctr" rtl="0" fontAlgn="base">
        <a:spcBef>
          <a:spcPct val="0"/>
        </a:spcBef>
        <a:spcAft>
          <a:spcPct val="0"/>
        </a:spcAft>
        <a:defRPr sz="2100" b="1">
          <a:solidFill>
            <a:schemeClr val="tx2"/>
          </a:solidFill>
          <a:latin typeface="Arial" charset="0"/>
        </a:defRPr>
      </a:lvl9pPr>
    </p:titleStyle>
    <p:bodyStyle>
      <a:lvl1pPr marL="257175" indent="-257175" algn="l" rtl="0" eaLnBrk="0" fontAlgn="base" hangingPunct="0">
        <a:spcBef>
          <a:spcPct val="20000"/>
        </a:spcBef>
        <a:spcAft>
          <a:spcPct val="0"/>
        </a:spcAft>
        <a:buClr>
          <a:schemeClr val="accent2"/>
        </a:buClr>
        <a:buFont typeface="Arial" panose="020B0604020202020204" pitchFamily="34" charset="0"/>
        <a:buChar char="•"/>
        <a:defRPr sz="2100" b="1">
          <a:solidFill>
            <a:schemeClr val="tx1"/>
          </a:solidFill>
          <a:latin typeface="Calibri" panose="020F0502020204030204" pitchFamily="34" charset="0"/>
          <a:ea typeface="+mn-ea"/>
          <a:cs typeface="Calibri" panose="020F0502020204030204" pitchFamily="34" charset="0"/>
        </a:defRPr>
      </a:lvl1pPr>
      <a:lvl2pPr marL="557213" indent="-214313" algn="l" rtl="0" eaLnBrk="0" fontAlgn="base" hangingPunct="0">
        <a:spcBef>
          <a:spcPct val="20000"/>
        </a:spcBef>
        <a:spcAft>
          <a:spcPct val="0"/>
        </a:spcAft>
        <a:buClr>
          <a:schemeClr val="accent2"/>
        </a:buClr>
        <a:buSzPct val="60000"/>
        <a:buFont typeface="Wingdings" panose="05000000000000000000" pitchFamily="2" charset="2"/>
        <a:buChar char="Ø"/>
        <a:defRPr sz="1950" b="1">
          <a:solidFill>
            <a:schemeClr val="tx1"/>
          </a:solidFill>
          <a:latin typeface="Calibri" panose="020F0502020204030204" pitchFamily="34" charset="0"/>
          <a:cs typeface="Calibri" panose="020F0502020204030204" pitchFamily="34" charset="0"/>
        </a:defRPr>
      </a:lvl2pPr>
      <a:lvl3pPr marL="857250" indent="-171450" algn="l" rtl="0" eaLnBrk="0" fontAlgn="base" hangingPunct="0">
        <a:spcBef>
          <a:spcPct val="20000"/>
        </a:spcBef>
        <a:spcAft>
          <a:spcPct val="0"/>
        </a:spcAft>
        <a:buClr>
          <a:schemeClr val="accent2"/>
        </a:buClr>
        <a:buSzPct val="70000"/>
        <a:buFont typeface="Wingdings" panose="05000000000000000000" pitchFamily="2" charset="2"/>
        <a:buChar char="§"/>
        <a:defRPr sz="1800" b="1">
          <a:solidFill>
            <a:schemeClr val="tx1"/>
          </a:solidFill>
          <a:latin typeface="Calibri" panose="020F0502020204030204" pitchFamily="34" charset="0"/>
          <a:cs typeface="Calibri" panose="020F0502020204030204" pitchFamily="34" charset="0"/>
        </a:defRPr>
      </a:lvl3pPr>
      <a:lvl4pPr marL="1200150" indent="-171450" algn="l" rtl="0" eaLnBrk="0" fontAlgn="base" hangingPunct="0">
        <a:spcBef>
          <a:spcPct val="20000"/>
        </a:spcBef>
        <a:spcAft>
          <a:spcPct val="0"/>
        </a:spcAft>
        <a:buClr>
          <a:schemeClr val="accent2"/>
        </a:buClr>
        <a:buChar char="–"/>
        <a:defRPr sz="1500" b="1">
          <a:solidFill>
            <a:schemeClr val="tx1"/>
          </a:solidFill>
          <a:latin typeface="Calibri" panose="020F0502020204030204" pitchFamily="34" charset="0"/>
          <a:cs typeface="Calibri" panose="020F0502020204030204" pitchFamily="34" charset="0"/>
        </a:defRPr>
      </a:lvl4pPr>
      <a:lvl5pPr marL="1543050" indent="-171450" algn="l" rtl="0" eaLnBrk="0" fontAlgn="base" hangingPunct="0">
        <a:spcBef>
          <a:spcPct val="20000"/>
        </a:spcBef>
        <a:spcAft>
          <a:spcPct val="0"/>
        </a:spcAft>
        <a:buClr>
          <a:schemeClr val="accent2"/>
        </a:buClr>
        <a:buChar char="»"/>
        <a:defRPr sz="1500" b="1">
          <a:solidFill>
            <a:schemeClr val="tx1"/>
          </a:solidFill>
          <a:latin typeface="Calibri" panose="020F0502020204030204" pitchFamily="34" charset="0"/>
          <a:cs typeface="Calibri" panose="020F0502020204030204" pitchFamily="34" charset="0"/>
        </a:defRPr>
      </a:lvl5pPr>
      <a:lvl6pPr marL="1885950" indent="-171450" algn="l" rtl="0" fontAlgn="base">
        <a:spcBef>
          <a:spcPct val="20000"/>
        </a:spcBef>
        <a:spcAft>
          <a:spcPct val="0"/>
        </a:spcAft>
        <a:buChar char="»"/>
        <a:defRPr sz="1500" b="1">
          <a:solidFill>
            <a:schemeClr val="tx1"/>
          </a:solidFill>
          <a:latin typeface="+mn-lt"/>
        </a:defRPr>
      </a:lvl6pPr>
      <a:lvl7pPr marL="2228850" indent="-171450" algn="l" rtl="0" fontAlgn="base">
        <a:spcBef>
          <a:spcPct val="20000"/>
        </a:spcBef>
        <a:spcAft>
          <a:spcPct val="0"/>
        </a:spcAft>
        <a:buChar char="»"/>
        <a:defRPr sz="1500" b="1">
          <a:solidFill>
            <a:schemeClr val="tx1"/>
          </a:solidFill>
          <a:latin typeface="+mn-lt"/>
        </a:defRPr>
      </a:lvl7pPr>
      <a:lvl8pPr marL="2571750" indent="-171450" algn="l" rtl="0" fontAlgn="base">
        <a:spcBef>
          <a:spcPct val="20000"/>
        </a:spcBef>
        <a:spcAft>
          <a:spcPct val="0"/>
        </a:spcAft>
        <a:buChar char="»"/>
        <a:defRPr sz="1500" b="1">
          <a:solidFill>
            <a:schemeClr val="tx1"/>
          </a:solidFill>
          <a:latin typeface="+mn-lt"/>
        </a:defRPr>
      </a:lvl8pPr>
      <a:lvl9pPr marL="2914650" indent="-171450" algn="l" rtl="0" fontAlgn="base">
        <a:spcBef>
          <a:spcPct val="20000"/>
        </a:spcBef>
        <a:spcAft>
          <a:spcPct val="0"/>
        </a:spcAft>
        <a:buChar char="»"/>
        <a:defRPr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body" idx="1"/>
          </p:nvPr>
        </p:nvSpPr>
        <p:spPr bwMode="auto">
          <a:xfrm>
            <a:off x="685800" y="20574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7" name="Picture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 y="-33507"/>
            <a:ext cx="91440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53" name="Rectangle 29"/>
          <p:cNvSpPr>
            <a:spLocks noGrp="1" noChangeArrowheads="1"/>
          </p:cNvSpPr>
          <p:nvPr>
            <p:ph type="sldNum" sz="quarter" idx="4"/>
          </p:nvPr>
        </p:nvSpPr>
        <p:spPr bwMode="auto">
          <a:xfrm>
            <a:off x="8267700" y="6477000"/>
            <a:ext cx="7239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buFontTx/>
              <a:buNone/>
              <a:defRPr sz="750">
                <a:solidFill>
                  <a:srgbClr val="989A99"/>
                </a:solidFill>
                <a:ea typeface="ヒラギノ角ゴ Pro W3" pitchFamily="1" charset="-128"/>
              </a:defRPr>
            </a:lvl1pPr>
          </a:lstStyle>
          <a:p>
            <a:pPr>
              <a:defRPr/>
            </a:pPr>
            <a:fld id="{2C12D58E-E868-478A-8860-AF9105906D2F}" type="slidenum">
              <a:rPr lang="en-US">
                <a:latin typeface="Arial"/>
              </a:rPr>
              <a:pPr>
                <a:defRPr/>
              </a:pPr>
              <a:t>‹#›</a:t>
            </a:fld>
            <a:endParaRPr lang="en-US" dirty="0">
              <a:latin typeface="Arial"/>
            </a:endParaRPr>
          </a:p>
        </p:txBody>
      </p:sp>
      <p:sp>
        <p:nvSpPr>
          <p:cNvPr id="1030" name="Rectangle 33"/>
          <p:cNvSpPr>
            <a:spLocks noChangeArrowheads="1"/>
          </p:cNvSpPr>
          <p:nvPr/>
        </p:nvSpPr>
        <p:spPr bwMode="auto">
          <a:xfrm>
            <a:off x="609601" y="6486525"/>
            <a:ext cx="75914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endParaRPr lang="en-US" sz="900" dirty="0">
              <a:solidFill>
                <a:srgbClr val="808080"/>
              </a:solidFill>
              <a:latin typeface="Arial"/>
            </a:endParaRPr>
          </a:p>
        </p:txBody>
      </p:sp>
    </p:spTree>
    <p:extLst>
      <p:ext uri="{BB962C8B-B14F-4D97-AF65-F5344CB8AC3E}">
        <p14:creationId xmlns:p14="http://schemas.microsoft.com/office/powerpoint/2010/main" val="91318050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ftr="0" dt="0"/>
  <p:txStyles>
    <p:titleStyle>
      <a:lvl1pPr algn="ctr" rtl="0" eaLnBrk="0" fontAlgn="base" hangingPunct="0">
        <a:spcBef>
          <a:spcPct val="0"/>
        </a:spcBef>
        <a:spcAft>
          <a:spcPct val="0"/>
        </a:spcAft>
        <a:defRPr sz="2100" b="1">
          <a:solidFill>
            <a:schemeClr val="tx2"/>
          </a:solidFill>
          <a:latin typeface="+mj-lt"/>
          <a:ea typeface="+mj-ea"/>
          <a:cs typeface="+mj-cs"/>
        </a:defRPr>
      </a:lvl1pPr>
      <a:lvl2pPr algn="ctr" rtl="0" eaLnBrk="0" fontAlgn="base" hangingPunct="0">
        <a:spcBef>
          <a:spcPct val="0"/>
        </a:spcBef>
        <a:spcAft>
          <a:spcPct val="0"/>
        </a:spcAft>
        <a:defRPr sz="2100" b="1">
          <a:solidFill>
            <a:schemeClr val="tx2"/>
          </a:solidFill>
          <a:latin typeface="Arial" charset="0"/>
        </a:defRPr>
      </a:lvl2pPr>
      <a:lvl3pPr algn="ctr" rtl="0" eaLnBrk="0" fontAlgn="base" hangingPunct="0">
        <a:spcBef>
          <a:spcPct val="0"/>
        </a:spcBef>
        <a:spcAft>
          <a:spcPct val="0"/>
        </a:spcAft>
        <a:defRPr sz="2100" b="1">
          <a:solidFill>
            <a:schemeClr val="tx2"/>
          </a:solidFill>
          <a:latin typeface="Arial" charset="0"/>
        </a:defRPr>
      </a:lvl3pPr>
      <a:lvl4pPr algn="ctr" rtl="0" eaLnBrk="0" fontAlgn="base" hangingPunct="0">
        <a:spcBef>
          <a:spcPct val="0"/>
        </a:spcBef>
        <a:spcAft>
          <a:spcPct val="0"/>
        </a:spcAft>
        <a:defRPr sz="2100" b="1">
          <a:solidFill>
            <a:schemeClr val="tx2"/>
          </a:solidFill>
          <a:latin typeface="Arial" charset="0"/>
        </a:defRPr>
      </a:lvl4pPr>
      <a:lvl5pPr algn="ctr" rtl="0" eaLnBrk="0" fontAlgn="base" hangingPunct="0">
        <a:spcBef>
          <a:spcPct val="0"/>
        </a:spcBef>
        <a:spcAft>
          <a:spcPct val="0"/>
        </a:spcAft>
        <a:defRPr sz="2100" b="1">
          <a:solidFill>
            <a:schemeClr val="tx2"/>
          </a:solidFill>
          <a:latin typeface="Arial" charset="0"/>
        </a:defRPr>
      </a:lvl5pPr>
      <a:lvl6pPr marL="342900" algn="ctr" rtl="0" fontAlgn="base">
        <a:spcBef>
          <a:spcPct val="0"/>
        </a:spcBef>
        <a:spcAft>
          <a:spcPct val="0"/>
        </a:spcAft>
        <a:defRPr sz="2100" b="1">
          <a:solidFill>
            <a:schemeClr val="tx2"/>
          </a:solidFill>
          <a:latin typeface="Arial" charset="0"/>
        </a:defRPr>
      </a:lvl6pPr>
      <a:lvl7pPr marL="685800" algn="ctr" rtl="0" fontAlgn="base">
        <a:spcBef>
          <a:spcPct val="0"/>
        </a:spcBef>
        <a:spcAft>
          <a:spcPct val="0"/>
        </a:spcAft>
        <a:defRPr sz="2100" b="1">
          <a:solidFill>
            <a:schemeClr val="tx2"/>
          </a:solidFill>
          <a:latin typeface="Arial" charset="0"/>
        </a:defRPr>
      </a:lvl7pPr>
      <a:lvl8pPr marL="1028700" algn="ctr" rtl="0" fontAlgn="base">
        <a:spcBef>
          <a:spcPct val="0"/>
        </a:spcBef>
        <a:spcAft>
          <a:spcPct val="0"/>
        </a:spcAft>
        <a:defRPr sz="2100" b="1">
          <a:solidFill>
            <a:schemeClr val="tx2"/>
          </a:solidFill>
          <a:latin typeface="Arial" charset="0"/>
        </a:defRPr>
      </a:lvl8pPr>
      <a:lvl9pPr marL="1371600" algn="ctr" rtl="0" fontAlgn="base">
        <a:spcBef>
          <a:spcPct val="0"/>
        </a:spcBef>
        <a:spcAft>
          <a:spcPct val="0"/>
        </a:spcAft>
        <a:defRPr sz="2100" b="1">
          <a:solidFill>
            <a:schemeClr val="tx2"/>
          </a:solidFill>
          <a:latin typeface="Arial" charset="0"/>
        </a:defRPr>
      </a:lvl9pPr>
    </p:titleStyle>
    <p:bodyStyle>
      <a:lvl1pPr marL="257175" indent="-257175" algn="l" rtl="0" eaLnBrk="0" fontAlgn="base" hangingPunct="0">
        <a:spcBef>
          <a:spcPct val="20000"/>
        </a:spcBef>
        <a:spcAft>
          <a:spcPct val="0"/>
        </a:spcAft>
        <a:buClr>
          <a:schemeClr val="accent2"/>
        </a:buClr>
        <a:buFont typeface="Arial" panose="020B0604020202020204" pitchFamily="34" charset="0"/>
        <a:buChar char="•"/>
        <a:defRPr sz="2100" b="1">
          <a:solidFill>
            <a:schemeClr val="tx1"/>
          </a:solidFill>
          <a:latin typeface="Calibri" panose="020F0502020204030204" pitchFamily="34" charset="0"/>
          <a:ea typeface="+mn-ea"/>
          <a:cs typeface="Calibri" panose="020F0502020204030204" pitchFamily="34" charset="0"/>
        </a:defRPr>
      </a:lvl1pPr>
      <a:lvl2pPr marL="557213" indent="-214313" algn="l" rtl="0" eaLnBrk="0" fontAlgn="base" hangingPunct="0">
        <a:spcBef>
          <a:spcPct val="20000"/>
        </a:spcBef>
        <a:spcAft>
          <a:spcPct val="0"/>
        </a:spcAft>
        <a:buClr>
          <a:schemeClr val="accent2"/>
        </a:buClr>
        <a:buSzPct val="60000"/>
        <a:buFont typeface="Wingdings" panose="05000000000000000000" pitchFamily="2" charset="2"/>
        <a:buChar char="Ø"/>
        <a:defRPr sz="1950" b="1">
          <a:solidFill>
            <a:schemeClr val="tx1"/>
          </a:solidFill>
          <a:latin typeface="Calibri" panose="020F0502020204030204" pitchFamily="34" charset="0"/>
          <a:cs typeface="Calibri" panose="020F0502020204030204" pitchFamily="34" charset="0"/>
        </a:defRPr>
      </a:lvl2pPr>
      <a:lvl3pPr marL="857250" indent="-171450" algn="l" rtl="0" eaLnBrk="0" fontAlgn="base" hangingPunct="0">
        <a:spcBef>
          <a:spcPct val="20000"/>
        </a:spcBef>
        <a:spcAft>
          <a:spcPct val="0"/>
        </a:spcAft>
        <a:buClr>
          <a:schemeClr val="accent2"/>
        </a:buClr>
        <a:buSzPct val="70000"/>
        <a:buFont typeface="Wingdings" panose="05000000000000000000" pitchFamily="2" charset="2"/>
        <a:buChar char="§"/>
        <a:defRPr sz="1800" b="1">
          <a:solidFill>
            <a:schemeClr val="tx1"/>
          </a:solidFill>
          <a:latin typeface="Calibri" panose="020F0502020204030204" pitchFamily="34" charset="0"/>
          <a:cs typeface="Calibri" panose="020F0502020204030204" pitchFamily="34" charset="0"/>
        </a:defRPr>
      </a:lvl3pPr>
      <a:lvl4pPr marL="1200150" indent="-171450" algn="l" rtl="0" eaLnBrk="0" fontAlgn="base" hangingPunct="0">
        <a:spcBef>
          <a:spcPct val="20000"/>
        </a:spcBef>
        <a:spcAft>
          <a:spcPct val="0"/>
        </a:spcAft>
        <a:buClr>
          <a:schemeClr val="accent2"/>
        </a:buClr>
        <a:buChar char="–"/>
        <a:defRPr sz="1500" b="1">
          <a:solidFill>
            <a:schemeClr val="tx1"/>
          </a:solidFill>
          <a:latin typeface="Calibri" panose="020F0502020204030204" pitchFamily="34" charset="0"/>
          <a:cs typeface="Calibri" panose="020F0502020204030204" pitchFamily="34" charset="0"/>
        </a:defRPr>
      </a:lvl4pPr>
      <a:lvl5pPr marL="1543050" indent="-171450" algn="l" rtl="0" eaLnBrk="0" fontAlgn="base" hangingPunct="0">
        <a:spcBef>
          <a:spcPct val="20000"/>
        </a:spcBef>
        <a:spcAft>
          <a:spcPct val="0"/>
        </a:spcAft>
        <a:buClr>
          <a:schemeClr val="accent2"/>
        </a:buClr>
        <a:buChar char="»"/>
        <a:defRPr sz="1500" b="1">
          <a:solidFill>
            <a:schemeClr val="tx1"/>
          </a:solidFill>
          <a:latin typeface="Calibri" panose="020F0502020204030204" pitchFamily="34" charset="0"/>
          <a:cs typeface="Calibri" panose="020F0502020204030204" pitchFamily="34" charset="0"/>
        </a:defRPr>
      </a:lvl5pPr>
      <a:lvl6pPr marL="1885950" indent="-171450" algn="l" rtl="0" fontAlgn="base">
        <a:spcBef>
          <a:spcPct val="20000"/>
        </a:spcBef>
        <a:spcAft>
          <a:spcPct val="0"/>
        </a:spcAft>
        <a:buChar char="»"/>
        <a:defRPr sz="1500" b="1">
          <a:solidFill>
            <a:schemeClr val="tx1"/>
          </a:solidFill>
          <a:latin typeface="+mn-lt"/>
        </a:defRPr>
      </a:lvl6pPr>
      <a:lvl7pPr marL="2228850" indent="-171450" algn="l" rtl="0" fontAlgn="base">
        <a:spcBef>
          <a:spcPct val="20000"/>
        </a:spcBef>
        <a:spcAft>
          <a:spcPct val="0"/>
        </a:spcAft>
        <a:buChar char="»"/>
        <a:defRPr sz="1500" b="1">
          <a:solidFill>
            <a:schemeClr val="tx1"/>
          </a:solidFill>
          <a:latin typeface="+mn-lt"/>
        </a:defRPr>
      </a:lvl7pPr>
      <a:lvl8pPr marL="2571750" indent="-171450" algn="l" rtl="0" fontAlgn="base">
        <a:spcBef>
          <a:spcPct val="20000"/>
        </a:spcBef>
        <a:spcAft>
          <a:spcPct val="0"/>
        </a:spcAft>
        <a:buChar char="»"/>
        <a:defRPr sz="1500" b="1">
          <a:solidFill>
            <a:schemeClr val="tx1"/>
          </a:solidFill>
          <a:latin typeface="+mn-lt"/>
        </a:defRPr>
      </a:lvl8pPr>
      <a:lvl9pPr marL="2914650" indent="-171450" algn="l" rtl="0" fontAlgn="base">
        <a:spcBef>
          <a:spcPct val="20000"/>
        </a:spcBef>
        <a:spcAft>
          <a:spcPct val="0"/>
        </a:spcAft>
        <a:buChar char="»"/>
        <a:defRPr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body" idx="1"/>
          </p:nvPr>
        </p:nvSpPr>
        <p:spPr bwMode="auto">
          <a:xfrm>
            <a:off x="685800" y="20574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7" name="Picture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 y="-33507"/>
            <a:ext cx="91440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53" name="Rectangle 29"/>
          <p:cNvSpPr>
            <a:spLocks noGrp="1" noChangeArrowheads="1"/>
          </p:cNvSpPr>
          <p:nvPr>
            <p:ph type="sldNum" sz="quarter" idx="4"/>
          </p:nvPr>
        </p:nvSpPr>
        <p:spPr bwMode="auto">
          <a:xfrm>
            <a:off x="8267700" y="6477000"/>
            <a:ext cx="7239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buFontTx/>
              <a:buNone/>
              <a:defRPr sz="750">
                <a:solidFill>
                  <a:srgbClr val="989A99"/>
                </a:solidFill>
                <a:ea typeface="ヒラギノ角ゴ Pro W3" pitchFamily="1" charset="-128"/>
              </a:defRPr>
            </a:lvl1pPr>
          </a:lstStyle>
          <a:p>
            <a:pPr>
              <a:defRPr/>
            </a:pPr>
            <a:fld id="{2C12D58E-E868-478A-8860-AF9105906D2F}" type="slidenum">
              <a:rPr lang="en-US">
                <a:latin typeface="Arial"/>
              </a:rPr>
              <a:pPr>
                <a:defRPr/>
              </a:pPr>
              <a:t>‹#›</a:t>
            </a:fld>
            <a:endParaRPr lang="en-US" dirty="0">
              <a:latin typeface="Arial"/>
            </a:endParaRPr>
          </a:p>
        </p:txBody>
      </p:sp>
      <p:sp>
        <p:nvSpPr>
          <p:cNvPr id="1030" name="Rectangle 33"/>
          <p:cNvSpPr>
            <a:spLocks noChangeArrowheads="1"/>
          </p:cNvSpPr>
          <p:nvPr/>
        </p:nvSpPr>
        <p:spPr bwMode="auto">
          <a:xfrm>
            <a:off x="609601" y="6486525"/>
            <a:ext cx="75914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endParaRPr lang="en-US" sz="900" dirty="0">
              <a:solidFill>
                <a:srgbClr val="808080"/>
              </a:solidFill>
              <a:latin typeface="Arial"/>
            </a:endParaRPr>
          </a:p>
        </p:txBody>
      </p:sp>
    </p:spTree>
    <p:extLst>
      <p:ext uri="{BB962C8B-B14F-4D97-AF65-F5344CB8AC3E}">
        <p14:creationId xmlns:p14="http://schemas.microsoft.com/office/powerpoint/2010/main" val="307359487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ctr" rtl="0" eaLnBrk="0" fontAlgn="base" hangingPunct="0">
        <a:spcBef>
          <a:spcPct val="0"/>
        </a:spcBef>
        <a:spcAft>
          <a:spcPct val="0"/>
        </a:spcAft>
        <a:defRPr sz="2100" b="1">
          <a:solidFill>
            <a:schemeClr val="tx2"/>
          </a:solidFill>
          <a:latin typeface="+mj-lt"/>
          <a:ea typeface="+mj-ea"/>
          <a:cs typeface="+mj-cs"/>
        </a:defRPr>
      </a:lvl1pPr>
      <a:lvl2pPr algn="ctr" rtl="0" eaLnBrk="0" fontAlgn="base" hangingPunct="0">
        <a:spcBef>
          <a:spcPct val="0"/>
        </a:spcBef>
        <a:spcAft>
          <a:spcPct val="0"/>
        </a:spcAft>
        <a:defRPr sz="2100" b="1">
          <a:solidFill>
            <a:schemeClr val="tx2"/>
          </a:solidFill>
          <a:latin typeface="Arial" charset="0"/>
        </a:defRPr>
      </a:lvl2pPr>
      <a:lvl3pPr algn="ctr" rtl="0" eaLnBrk="0" fontAlgn="base" hangingPunct="0">
        <a:spcBef>
          <a:spcPct val="0"/>
        </a:spcBef>
        <a:spcAft>
          <a:spcPct val="0"/>
        </a:spcAft>
        <a:defRPr sz="2100" b="1">
          <a:solidFill>
            <a:schemeClr val="tx2"/>
          </a:solidFill>
          <a:latin typeface="Arial" charset="0"/>
        </a:defRPr>
      </a:lvl3pPr>
      <a:lvl4pPr algn="ctr" rtl="0" eaLnBrk="0" fontAlgn="base" hangingPunct="0">
        <a:spcBef>
          <a:spcPct val="0"/>
        </a:spcBef>
        <a:spcAft>
          <a:spcPct val="0"/>
        </a:spcAft>
        <a:defRPr sz="2100" b="1">
          <a:solidFill>
            <a:schemeClr val="tx2"/>
          </a:solidFill>
          <a:latin typeface="Arial" charset="0"/>
        </a:defRPr>
      </a:lvl4pPr>
      <a:lvl5pPr algn="ctr" rtl="0" eaLnBrk="0" fontAlgn="base" hangingPunct="0">
        <a:spcBef>
          <a:spcPct val="0"/>
        </a:spcBef>
        <a:spcAft>
          <a:spcPct val="0"/>
        </a:spcAft>
        <a:defRPr sz="2100" b="1">
          <a:solidFill>
            <a:schemeClr val="tx2"/>
          </a:solidFill>
          <a:latin typeface="Arial" charset="0"/>
        </a:defRPr>
      </a:lvl5pPr>
      <a:lvl6pPr marL="342900" algn="ctr" rtl="0" fontAlgn="base">
        <a:spcBef>
          <a:spcPct val="0"/>
        </a:spcBef>
        <a:spcAft>
          <a:spcPct val="0"/>
        </a:spcAft>
        <a:defRPr sz="2100" b="1">
          <a:solidFill>
            <a:schemeClr val="tx2"/>
          </a:solidFill>
          <a:latin typeface="Arial" charset="0"/>
        </a:defRPr>
      </a:lvl6pPr>
      <a:lvl7pPr marL="685800" algn="ctr" rtl="0" fontAlgn="base">
        <a:spcBef>
          <a:spcPct val="0"/>
        </a:spcBef>
        <a:spcAft>
          <a:spcPct val="0"/>
        </a:spcAft>
        <a:defRPr sz="2100" b="1">
          <a:solidFill>
            <a:schemeClr val="tx2"/>
          </a:solidFill>
          <a:latin typeface="Arial" charset="0"/>
        </a:defRPr>
      </a:lvl7pPr>
      <a:lvl8pPr marL="1028700" algn="ctr" rtl="0" fontAlgn="base">
        <a:spcBef>
          <a:spcPct val="0"/>
        </a:spcBef>
        <a:spcAft>
          <a:spcPct val="0"/>
        </a:spcAft>
        <a:defRPr sz="2100" b="1">
          <a:solidFill>
            <a:schemeClr val="tx2"/>
          </a:solidFill>
          <a:latin typeface="Arial" charset="0"/>
        </a:defRPr>
      </a:lvl8pPr>
      <a:lvl9pPr marL="1371600" algn="ctr" rtl="0" fontAlgn="base">
        <a:spcBef>
          <a:spcPct val="0"/>
        </a:spcBef>
        <a:spcAft>
          <a:spcPct val="0"/>
        </a:spcAft>
        <a:defRPr sz="2100" b="1">
          <a:solidFill>
            <a:schemeClr val="tx2"/>
          </a:solidFill>
          <a:latin typeface="Arial" charset="0"/>
        </a:defRPr>
      </a:lvl9pPr>
    </p:titleStyle>
    <p:bodyStyle>
      <a:lvl1pPr marL="257175" indent="-257175" algn="l" rtl="0" eaLnBrk="0" fontAlgn="base" hangingPunct="0">
        <a:spcBef>
          <a:spcPct val="20000"/>
        </a:spcBef>
        <a:spcAft>
          <a:spcPct val="0"/>
        </a:spcAft>
        <a:buClr>
          <a:schemeClr val="accent2"/>
        </a:buClr>
        <a:buFont typeface="Arial" panose="020B0604020202020204" pitchFamily="34" charset="0"/>
        <a:buChar char="•"/>
        <a:defRPr sz="2100" b="1">
          <a:solidFill>
            <a:schemeClr val="tx1"/>
          </a:solidFill>
          <a:latin typeface="Calibri" panose="020F0502020204030204" pitchFamily="34" charset="0"/>
          <a:ea typeface="+mn-ea"/>
          <a:cs typeface="Calibri" panose="020F0502020204030204" pitchFamily="34" charset="0"/>
        </a:defRPr>
      </a:lvl1pPr>
      <a:lvl2pPr marL="557213" indent="-214313" algn="l" rtl="0" eaLnBrk="0" fontAlgn="base" hangingPunct="0">
        <a:spcBef>
          <a:spcPct val="20000"/>
        </a:spcBef>
        <a:spcAft>
          <a:spcPct val="0"/>
        </a:spcAft>
        <a:buClr>
          <a:schemeClr val="accent2"/>
        </a:buClr>
        <a:buSzPct val="60000"/>
        <a:buFont typeface="Wingdings" panose="05000000000000000000" pitchFamily="2" charset="2"/>
        <a:buChar char="Ø"/>
        <a:defRPr sz="1950" b="1">
          <a:solidFill>
            <a:schemeClr val="tx1"/>
          </a:solidFill>
          <a:latin typeface="Calibri" panose="020F0502020204030204" pitchFamily="34" charset="0"/>
          <a:cs typeface="Calibri" panose="020F0502020204030204" pitchFamily="34" charset="0"/>
        </a:defRPr>
      </a:lvl2pPr>
      <a:lvl3pPr marL="857250" indent="-171450" algn="l" rtl="0" eaLnBrk="0" fontAlgn="base" hangingPunct="0">
        <a:spcBef>
          <a:spcPct val="20000"/>
        </a:spcBef>
        <a:spcAft>
          <a:spcPct val="0"/>
        </a:spcAft>
        <a:buClr>
          <a:schemeClr val="accent2"/>
        </a:buClr>
        <a:buSzPct val="70000"/>
        <a:buFont typeface="Wingdings" panose="05000000000000000000" pitchFamily="2" charset="2"/>
        <a:buChar char="§"/>
        <a:defRPr sz="1800" b="1">
          <a:solidFill>
            <a:schemeClr val="tx1"/>
          </a:solidFill>
          <a:latin typeface="Calibri" panose="020F0502020204030204" pitchFamily="34" charset="0"/>
          <a:cs typeface="Calibri" panose="020F0502020204030204" pitchFamily="34" charset="0"/>
        </a:defRPr>
      </a:lvl3pPr>
      <a:lvl4pPr marL="1200150" indent="-171450" algn="l" rtl="0" eaLnBrk="0" fontAlgn="base" hangingPunct="0">
        <a:spcBef>
          <a:spcPct val="20000"/>
        </a:spcBef>
        <a:spcAft>
          <a:spcPct val="0"/>
        </a:spcAft>
        <a:buClr>
          <a:schemeClr val="accent2"/>
        </a:buClr>
        <a:buChar char="–"/>
        <a:defRPr sz="1500" b="1">
          <a:solidFill>
            <a:schemeClr val="tx1"/>
          </a:solidFill>
          <a:latin typeface="Calibri" panose="020F0502020204030204" pitchFamily="34" charset="0"/>
          <a:cs typeface="Calibri" panose="020F0502020204030204" pitchFamily="34" charset="0"/>
        </a:defRPr>
      </a:lvl4pPr>
      <a:lvl5pPr marL="1543050" indent="-171450" algn="l" rtl="0" eaLnBrk="0" fontAlgn="base" hangingPunct="0">
        <a:spcBef>
          <a:spcPct val="20000"/>
        </a:spcBef>
        <a:spcAft>
          <a:spcPct val="0"/>
        </a:spcAft>
        <a:buClr>
          <a:schemeClr val="accent2"/>
        </a:buClr>
        <a:buChar char="»"/>
        <a:defRPr sz="1500" b="1">
          <a:solidFill>
            <a:schemeClr val="tx1"/>
          </a:solidFill>
          <a:latin typeface="Calibri" panose="020F0502020204030204" pitchFamily="34" charset="0"/>
          <a:cs typeface="Calibri" panose="020F0502020204030204" pitchFamily="34" charset="0"/>
        </a:defRPr>
      </a:lvl5pPr>
      <a:lvl6pPr marL="1885950" indent="-171450" algn="l" rtl="0" fontAlgn="base">
        <a:spcBef>
          <a:spcPct val="20000"/>
        </a:spcBef>
        <a:spcAft>
          <a:spcPct val="0"/>
        </a:spcAft>
        <a:buChar char="»"/>
        <a:defRPr sz="1500" b="1">
          <a:solidFill>
            <a:schemeClr val="tx1"/>
          </a:solidFill>
          <a:latin typeface="+mn-lt"/>
        </a:defRPr>
      </a:lvl6pPr>
      <a:lvl7pPr marL="2228850" indent="-171450" algn="l" rtl="0" fontAlgn="base">
        <a:spcBef>
          <a:spcPct val="20000"/>
        </a:spcBef>
        <a:spcAft>
          <a:spcPct val="0"/>
        </a:spcAft>
        <a:buChar char="»"/>
        <a:defRPr sz="1500" b="1">
          <a:solidFill>
            <a:schemeClr val="tx1"/>
          </a:solidFill>
          <a:latin typeface="+mn-lt"/>
        </a:defRPr>
      </a:lvl7pPr>
      <a:lvl8pPr marL="2571750" indent="-171450" algn="l" rtl="0" fontAlgn="base">
        <a:spcBef>
          <a:spcPct val="20000"/>
        </a:spcBef>
        <a:spcAft>
          <a:spcPct val="0"/>
        </a:spcAft>
        <a:buChar char="»"/>
        <a:defRPr sz="1500" b="1">
          <a:solidFill>
            <a:schemeClr val="tx1"/>
          </a:solidFill>
          <a:latin typeface="+mn-lt"/>
        </a:defRPr>
      </a:lvl8pPr>
      <a:lvl9pPr marL="2914650" indent="-171450" algn="l" rtl="0" fontAlgn="base">
        <a:spcBef>
          <a:spcPct val="20000"/>
        </a:spcBef>
        <a:spcAft>
          <a:spcPct val="0"/>
        </a:spcAft>
        <a:buChar char="»"/>
        <a:defRPr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plusone@usps.gov"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postalpro.usps.com/plus_on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tags" Target="../tags/tag30.xml"/><Relationship Id="rId39" Type="http://schemas.openxmlformats.org/officeDocument/2006/relationships/tags" Target="../tags/tag43.xml"/><Relationship Id="rId21" Type="http://schemas.openxmlformats.org/officeDocument/2006/relationships/tags" Target="../tags/tag25.xml"/><Relationship Id="rId34" Type="http://schemas.openxmlformats.org/officeDocument/2006/relationships/tags" Target="../tags/tag38.xml"/><Relationship Id="rId42" Type="http://schemas.openxmlformats.org/officeDocument/2006/relationships/tags" Target="../tags/tag46.xml"/><Relationship Id="rId47" Type="http://schemas.openxmlformats.org/officeDocument/2006/relationships/tags" Target="../tags/tag51.xml"/><Relationship Id="rId50" Type="http://schemas.openxmlformats.org/officeDocument/2006/relationships/tags" Target="../tags/tag54.xml"/><Relationship Id="rId55" Type="http://schemas.openxmlformats.org/officeDocument/2006/relationships/notesSlide" Target="../notesSlides/notesSlide3.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tags" Target="../tags/tag37.xml"/><Relationship Id="rId38" Type="http://schemas.openxmlformats.org/officeDocument/2006/relationships/tags" Target="../tags/tag42.xml"/><Relationship Id="rId46" Type="http://schemas.openxmlformats.org/officeDocument/2006/relationships/tags" Target="../tags/tag50.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29" Type="http://schemas.openxmlformats.org/officeDocument/2006/relationships/tags" Target="../tags/tag33.xml"/><Relationship Id="rId41" Type="http://schemas.openxmlformats.org/officeDocument/2006/relationships/tags" Target="../tags/tag45.xml"/><Relationship Id="rId54"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32" Type="http://schemas.openxmlformats.org/officeDocument/2006/relationships/tags" Target="../tags/tag36.xml"/><Relationship Id="rId37" Type="http://schemas.openxmlformats.org/officeDocument/2006/relationships/tags" Target="../tags/tag41.xml"/><Relationship Id="rId40" Type="http://schemas.openxmlformats.org/officeDocument/2006/relationships/tags" Target="../tags/tag44.xml"/><Relationship Id="rId45" Type="http://schemas.openxmlformats.org/officeDocument/2006/relationships/tags" Target="../tags/tag49.xml"/><Relationship Id="rId53" Type="http://schemas.openxmlformats.org/officeDocument/2006/relationships/tags" Target="../tags/tag57.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36" Type="http://schemas.openxmlformats.org/officeDocument/2006/relationships/tags" Target="../tags/tag40.xml"/><Relationship Id="rId49" Type="http://schemas.openxmlformats.org/officeDocument/2006/relationships/tags" Target="../tags/tag53.xml"/><Relationship Id="rId10" Type="http://schemas.openxmlformats.org/officeDocument/2006/relationships/tags" Target="../tags/tag14.xml"/><Relationship Id="rId19" Type="http://schemas.openxmlformats.org/officeDocument/2006/relationships/tags" Target="../tags/tag23.xml"/><Relationship Id="rId31" Type="http://schemas.openxmlformats.org/officeDocument/2006/relationships/tags" Target="../tags/tag35.xml"/><Relationship Id="rId44" Type="http://schemas.openxmlformats.org/officeDocument/2006/relationships/tags" Target="../tags/tag48.xml"/><Relationship Id="rId52" Type="http://schemas.openxmlformats.org/officeDocument/2006/relationships/tags" Target="../tags/tag56.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tags" Target="../tags/tag34.xml"/><Relationship Id="rId35" Type="http://schemas.openxmlformats.org/officeDocument/2006/relationships/tags" Target="../tags/tag39.xml"/><Relationship Id="rId43" Type="http://schemas.openxmlformats.org/officeDocument/2006/relationships/tags" Target="../tags/tag47.xml"/><Relationship Id="rId48" Type="http://schemas.openxmlformats.org/officeDocument/2006/relationships/tags" Target="../tags/tag52.xml"/><Relationship Id="rId56" Type="http://schemas.openxmlformats.org/officeDocument/2006/relationships/chart" Target="../charts/chart1.xml"/><Relationship Id="rId8" Type="http://schemas.openxmlformats.org/officeDocument/2006/relationships/tags" Target="../tags/tag12.xml"/><Relationship Id="rId51" Type="http://schemas.openxmlformats.org/officeDocument/2006/relationships/tags" Target="../tags/tag55.xml"/><Relationship Id="rId3"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49238" y="855663"/>
            <a:ext cx="86360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a:endParaRPr lang="en-US" sz="32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Price Change 2020</a:t>
            </a: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r>
              <a:rPr lang="en-US" dirty="0">
                <a:solidFill>
                  <a:schemeClr val="accent2"/>
                </a:solidFill>
                <a:latin typeface="Arial" panose="020B0604020202020204" pitchFamily="34" charset="0"/>
                <a:cs typeface="Arial" panose="020B0604020202020204" pitchFamily="34" charset="0"/>
              </a:rPr>
              <a:t>January </a:t>
            </a:r>
            <a:r>
              <a:rPr lang="en-US" b="1" dirty="0">
                <a:solidFill>
                  <a:schemeClr val="accent2"/>
                </a:solidFill>
                <a:latin typeface="Arial" panose="020B0604020202020204" pitchFamily="34" charset="0"/>
                <a:cs typeface="Arial" panose="020B0604020202020204" pitchFamily="34" charset="0"/>
              </a:rPr>
              <a:t>2020</a:t>
            </a:r>
            <a:endParaRPr lang="en-US"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9366687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51551116"/>
              </p:ext>
            </p:extLst>
          </p:nvPr>
        </p:nvGraphicFramePr>
        <p:xfrm>
          <a:off x="464923" y="1066800"/>
          <a:ext cx="8237920" cy="5410203"/>
        </p:xfrm>
        <a:graphic>
          <a:graphicData uri="http://schemas.openxmlformats.org/drawingml/2006/table">
            <a:tbl>
              <a:tblPr firstRow="1" bandRow="1">
                <a:tableStyleId>{5C22544A-7EE6-4342-B048-85BDC9FD1C3A}</a:tableStyleId>
              </a:tblPr>
              <a:tblGrid>
                <a:gridCol w="2623510">
                  <a:extLst>
                    <a:ext uri="{9D8B030D-6E8A-4147-A177-3AD203B41FA5}">
                      <a16:colId xmlns:a16="http://schemas.microsoft.com/office/drawing/2014/main" xmlns="" val="20000"/>
                    </a:ext>
                  </a:extLst>
                </a:gridCol>
                <a:gridCol w="1289133">
                  <a:extLst>
                    <a:ext uri="{9D8B030D-6E8A-4147-A177-3AD203B41FA5}">
                      <a16:colId xmlns:a16="http://schemas.microsoft.com/office/drawing/2014/main" xmlns="" val="20001"/>
                    </a:ext>
                  </a:extLst>
                </a:gridCol>
                <a:gridCol w="1326665">
                  <a:extLst>
                    <a:ext uri="{9D8B030D-6E8A-4147-A177-3AD203B41FA5}">
                      <a16:colId xmlns:a16="http://schemas.microsoft.com/office/drawing/2014/main" xmlns="" val="20002"/>
                    </a:ext>
                  </a:extLst>
                </a:gridCol>
                <a:gridCol w="1471554">
                  <a:extLst>
                    <a:ext uri="{9D8B030D-6E8A-4147-A177-3AD203B41FA5}">
                      <a16:colId xmlns:a16="http://schemas.microsoft.com/office/drawing/2014/main" xmlns="" val="20003"/>
                    </a:ext>
                  </a:extLst>
                </a:gridCol>
                <a:gridCol w="1527058">
                  <a:extLst>
                    <a:ext uri="{9D8B030D-6E8A-4147-A177-3AD203B41FA5}">
                      <a16:colId xmlns:a16="http://schemas.microsoft.com/office/drawing/2014/main" xmlns="" val="20004"/>
                    </a:ext>
                  </a:extLst>
                </a:gridCol>
              </a:tblGrid>
              <a:tr h="763411">
                <a:tc>
                  <a:txBody>
                    <a:bodyPr/>
                    <a:lstStyle/>
                    <a:p>
                      <a:r>
                        <a:rPr lang="en-US" sz="1600" dirty="0">
                          <a:solidFill>
                            <a:schemeClr val="tx1"/>
                          </a:solidFill>
                          <a:latin typeface="Arial" panose="020B0604020202020204" pitchFamily="34" charset="0"/>
                          <a:cs typeface="Arial" panose="020B0604020202020204" pitchFamily="34" charset="0"/>
                        </a:rPr>
                        <a:t>Marketing Mail </a:t>
                      </a:r>
                      <a:r>
                        <a:rPr lang="en-US" sz="1600" baseline="0" dirty="0">
                          <a:solidFill>
                            <a:schemeClr val="tx1"/>
                          </a:solidFill>
                          <a:latin typeface="Arial" panose="020B0604020202020204" pitchFamily="34" charset="0"/>
                          <a:cs typeface="Arial" panose="020B0604020202020204" pitchFamily="34" charset="0"/>
                        </a:rPr>
                        <a:t>Auto Commercial Letters</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Current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Price</a:t>
                      </a:r>
                    </a:p>
                  </a:txBody>
                  <a:tcPr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New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Price</a:t>
                      </a:r>
                    </a:p>
                  </a:txBody>
                  <a:tcPr marT="45726" marB="45726" anchor="ctr" horzOverflow="overflow"/>
                </a:tc>
                <a:tc>
                  <a:txBody>
                    <a:bodyPr/>
                    <a:lstStyle/>
                    <a:p>
                      <a:pPr algn="ctr"/>
                      <a:r>
                        <a:rPr lang="en-US" sz="1600" dirty="0">
                          <a:solidFill>
                            <a:schemeClr val="tx1"/>
                          </a:solidFill>
                          <a:latin typeface="Arial" panose="020B0604020202020204" pitchFamily="34" charset="0"/>
                          <a:cs typeface="Arial" panose="020B0604020202020204" pitchFamily="34" charset="0"/>
                        </a:rPr>
                        <a:t>$ Difference</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 Difference</a:t>
                      </a:r>
                    </a:p>
                  </a:txBody>
                  <a:tcPr anchor="ctr"/>
                </a:tc>
                <a:extLst>
                  <a:ext uri="{0D108BD9-81ED-4DB2-BD59-A6C34878D82A}">
                    <a16:rowId xmlns:a16="http://schemas.microsoft.com/office/drawing/2014/main" xmlns="" val="10000"/>
                  </a:ext>
                </a:extLst>
              </a:tr>
              <a:tr h="580849">
                <a:tc>
                  <a:txBody>
                    <a:bodyPr/>
                    <a:lstStyle/>
                    <a:p>
                      <a:r>
                        <a:rPr lang="en-US" sz="1600" b="1" dirty="0">
                          <a:latin typeface="Arial" panose="020B0604020202020204" pitchFamily="34" charset="0"/>
                          <a:cs typeface="Arial" panose="020B0604020202020204" pitchFamily="34" charset="0"/>
                        </a:rPr>
                        <a:t>Mixed Origin</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$0.291</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$0.299</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$0.008</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2.75%</a:t>
                      </a:r>
                    </a:p>
                  </a:txBody>
                  <a:tcPr anchor="ctr"/>
                </a:tc>
                <a:extLst>
                  <a:ext uri="{0D108BD9-81ED-4DB2-BD59-A6C34878D82A}">
                    <a16:rowId xmlns:a16="http://schemas.microsoft.com/office/drawing/2014/main" xmlns="" val="10001"/>
                  </a:ext>
                </a:extLst>
              </a:tr>
              <a:tr h="580849">
                <a:tc>
                  <a:txBody>
                    <a:bodyPr/>
                    <a:lstStyle/>
                    <a:p>
                      <a:r>
                        <a:rPr lang="en-US" sz="1600" b="1" dirty="0">
                          <a:latin typeface="Arial" panose="020B0604020202020204" pitchFamily="34" charset="0"/>
                          <a:cs typeface="Arial" panose="020B0604020202020204" pitchFamily="34" charset="0"/>
                        </a:rPr>
                        <a:t>5-Digit Origin</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$0.256</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$0.259</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$0.003</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1.17%</a:t>
                      </a:r>
                    </a:p>
                  </a:txBody>
                  <a:tcPr anchor="ctr"/>
                </a:tc>
                <a:extLst>
                  <a:ext uri="{0D108BD9-81ED-4DB2-BD59-A6C34878D82A}">
                    <a16:rowId xmlns:a16="http://schemas.microsoft.com/office/drawing/2014/main" xmlns="" val="10002"/>
                  </a:ext>
                </a:extLst>
              </a:tr>
              <a:tr h="580849">
                <a:tc>
                  <a:txBody>
                    <a:bodyPr/>
                    <a:lstStyle/>
                    <a:p>
                      <a:r>
                        <a:rPr lang="en-US" sz="1600" b="1" dirty="0">
                          <a:latin typeface="Arial" panose="020B0604020202020204" pitchFamily="34" charset="0"/>
                          <a:cs typeface="Arial" panose="020B0604020202020204" pitchFamily="34" charset="0"/>
                        </a:rPr>
                        <a:t>5-Digit DNDC</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$0.234</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$0.239</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$0.005</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2.14%</a:t>
                      </a:r>
                    </a:p>
                  </a:txBody>
                  <a:tcPr anchor="ctr"/>
                </a:tc>
                <a:extLst>
                  <a:ext uri="{0D108BD9-81ED-4DB2-BD59-A6C34878D82A}">
                    <a16:rowId xmlns:a16="http://schemas.microsoft.com/office/drawing/2014/main" xmlns="" val="10003"/>
                  </a:ext>
                </a:extLst>
              </a:tr>
              <a:tr h="580849">
                <a:tc>
                  <a:txBody>
                    <a:bodyPr/>
                    <a:lstStyle/>
                    <a:p>
                      <a:r>
                        <a:rPr lang="en-US" sz="1600" b="1" dirty="0">
                          <a:latin typeface="Arial" panose="020B0604020202020204" pitchFamily="34" charset="0"/>
                          <a:cs typeface="Arial" panose="020B0604020202020204" pitchFamily="34" charset="0"/>
                        </a:rPr>
                        <a:t>5-Digit DSCF</a:t>
                      </a:r>
                    </a:p>
                  </a:txBody>
                  <a:tcPr anchor="ctr"/>
                </a:tc>
                <a:tc>
                  <a:txBody>
                    <a:bodyPr/>
                    <a:lstStyle/>
                    <a:p>
                      <a:pPr algn="ctr"/>
                      <a:r>
                        <a:rPr lang="en-US" sz="1600" dirty="0">
                          <a:latin typeface="Arial" panose="020B0604020202020204" pitchFamily="34" charset="0"/>
                          <a:cs typeface="Arial" panose="020B0604020202020204" pitchFamily="34" charset="0"/>
                        </a:rPr>
                        <a:t>$0.228</a:t>
                      </a:r>
                    </a:p>
                  </a:txBody>
                  <a:tcPr anchor="ctr"/>
                </a:tc>
                <a:tc>
                  <a:txBody>
                    <a:bodyPr/>
                    <a:lstStyle/>
                    <a:p>
                      <a:pPr algn="ctr"/>
                      <a:r>
                        <a:rPr lang="en-US" sz="1600" dirty="0">
                          <a:latin typeface="Arial" panose="020B0604020202020204" pitchFamily="34" charset="0"/>
                          <a:cs typeface="Arial" panose="020B0604020202020204" pitchFamily="34" charset="0"/>
                        </a:rPr>
                        <a:t>$0.233</a:t>
                      </a:r>
                    </a:p>
                  </a:txBody>
                  <a:tcPr anchor="ctr"/>
                </a:tc>
                <a:tc>
                  <a:txBody>
                    <a:bodyPr/>
                    <a:lstStyle/>
                    <a:p>
                      <a:pPr algn="ctr"/>
                      <a:r>
                        <a:rPr lang="en-US" sz="1600" dirty="0">
                          <a:latin typeface="Arial" panose="020B0604020202020204" pitchFamily="34" charset="0"/>
                          <a:cs typeface="Arial" panose="020B0604020202020204" pitchFamily="34" charset="0"/>
                        </a:rPr>
                        <a:t>$0.005</a:t>
                      </a:r>
                    </a:p>
                  </a:txBody>
                  <a:tcPr anchor="ctr"/>
                </a:tc>
                <a:tc>
                  <a:txBody>
                    <a:bodyPr/>
                    <a:lstStyle/>
                    <a:p>
                      <a:pPr algn="ctr"/>
                      <a:r>
                        <a:rPr lang="en-US" sz="1600" dirty="0">
                          <a:latin typeface="Arial" panose="020B0604020202020204" pitchFamily="34" charset="0"/>
                          <a:cs typeface="Arial" panose="020B0604020202020204" pitchFamily="34" charset="0"/>
                        </a:rPr>
                        <a:t>2.19%</a:t>
                      </a:r>
                    </a:p>
                  </a:txBody>
                  <a:tcPr anchor="ctr"/>
                </a:tc>
                <a:extLst>
                  <a:ext uri="{0D108BD9-81ED-4DB2-BD59-A6C34878D82A}">
                    <a16:rowId xmlns:a16="http://schemas.microsoft.com/office/drawing/2014/main" xmlns="" val="10004"/>
                  </a:ext>
                </a:extLst>
              </a:tr>
              <a:tr h="580849">
                <a:tc>
                  <a:txBody>
                    <a:bodyPr/>
                    <a:lstStyle/>
                    <a:p>
                      <a:r>
                        <a:rPr lang="en-US" sz="1600" b="1" dirty="0">
                          <a:latin typeface="Arial" panose="020B0604020202020204" pitchFamily="34" charset="0"/>
                          <a:cs typeface="Arial" panose="020B0604020202020204" pitchFamily="34" charset="0"/>
                        </a:rPr>
                        <a:t>HD DSCF</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$0.184</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$0.186</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$0.002</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1.09%</a:t>
                      </a:r>
                    </a:p>
                  </a:txBody>
                  <a:tcPr anchor="ctr"/>
                </a:tc>
                <a:extLst>
                  <a:ext uri="{0D108BD9-81ED-4DB2-BD59-A6C34878D82A}">
                    <a16:rowId xmlns:a16="http://schemas.microsoft.com/office/drawing/2014/main" xmlns="" val="10005"/>
                  </a:ext>
                </a:extLst>
              </a:tr>
              <a:tr h="580849">
                <a:tc>
                  <a:txBody>
                    <a:bodyPr/>
                    <a:lstStyle/>
                    <a:p>
                      <a:r>
                        <a:rPr lang="en-US" sz="1600" b="1" dirty="0">
                          <a:latin typeface="Arial" panose="020B0604020202020204" pitchFamily="34" charset="0"/>
                          <a:cs typeface="Arial" panose="020B0604020202020204" pitchFamily="34" charset="0"/>
                        </a:rPr>
                        <a:t>Saturation Origin</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$0.190</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$0.191</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$0.001</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0.53%</a:t>
                      </a:r>
                    </a:p>
                  </a:txBody>
                  <a:tcPr anchor="ctr"/>
                </a:tc>
                <a:extLst>
                  <a:ext uri="{0D108BD9-81ED-4DB2-BD59-A6C34878D82A}">
                    <a16:rowId xmlns:a16="http://schemas.microsoft.com/office/drawing/2014/main" xmlns="" val="10006"/>
                  </a:ext>
                </a:extLst>
              </a:tr>
              <a:tr h="580849">
                <a:tc>
                  <a:txBody>
                    <a:bodyPr/>
                    <a:lstStyle/>
                    <a:p>
                      <a:r>
                        <a:rPr lang="en-US" sz="1600" b="1" dirty="0">
                          <a:latin typeface="Arial" panose="020B0604020202020204" pitchFamily="34" charset="0"/>
                          <a:cs typeface="Arial" panose="020B0604020202020204" pitchFamily="34" charset="0"/>
                        </a:rPr>
                        <a:t>Saturation DNDC</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$0.170</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$0.172</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$0.002</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1.18%</a:t>
                      </a:r>
                    </a:p>
                  </a:txBody>
                  <a:tcPr anchor="ctr"/>
                </a:tc>
                <a:extLst>
                  <a:ext uri="{0D108BD9-81ED-4DB2-BD59-A6C34878D82A}">
                    <a16:rowId xmlns:a16="http://schemas.microsoft.com/office/drawing/2014/main" xmlns="" val="10007"/>
                  </a:ext>
                </a:extLst>
              </a:tr>
              <a:tr h="580849">
                <a:tc>
                  <a:txBody>
                    <a:bodyPr/>
                    <a:lstStyle/>
                    <a:p>
                      <a:r>
                        <a:rPr lang="en-US" sz="1600" b="1" dirty="0">
                          <a:latin typeface="Arial" panose="020B0604020202020204" pitchFamily="34" charset="0"/>
                          <a:cs typeface="Arial" panose="020B0604020202020204" pitchFamily="34" charset="0"/>
                        </a:rPr>
                        <a:t>Saturation DSCF</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$0.165</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$0.168</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$0.003</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1.82%</a:t>
                      </a:r>
                    </a:p>
                  </a:txBody>
                  <a:tcPr anchor="ctr"/>
                </a:tc>
                <a:extLst>
                  <a:ext uri="{0D108BD9-81ED-4DB2-BD59-A6C34878D82A}">
                    <a16:rowId xmlns:a16="http://schemas.microsoft.com/office/drawing/2014/main" xmlns="" val="10008"/>
                  </a:ext>
                </a:extLst>
              </a:tr>
            </a:tbl>
          </a:graphicData>
        </a:graphic>
      </p:graphicFrame>
      <p:sp>
        <p:nvSpPr>
          <p:cNvPr id="12" name="Right Brace 11"/>
          <p:cNvSpPr/>
          <p:nvPr/>
        </p:nvSpPr>
        <p:spPr bwMode="auto">
          <a:xfrm flipH="1">
            <a:off x="4477264" y="2609279"/>
            <a:ext cx="94736" cy="559767"/>
          </a:xfrm>
          <a:prstGeom prst="rightBrace">
            <a:avLst/>
          </a:prstGeom>
          <a:no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13" name="Right Brace 12"/>
          <p:cNvSpPr/>
          <p:nvPr/>
        </p:nvSpPr>
        <p:spPr bwMode="auto">
          <a:xfrm flipH="1">
            <a:off x="4494362" y="3324108"/>
            <a:ext cx="77638" cy="537648"/>
          </a:xfrm>
          <a:prstGeom prst="rightBrace">
            <a:avLst/>
          </a:prstGeom>
          <a:no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14" name="Right Brace 13"/>
          <p:cNvSpPr/>
          <p:nvPr/>
        </p:nvSpPr>
        <p:spPr bwMode="auto">
          <a:xfrm flipH="1">
            <a:off x="3260847" y="2609279"/>
            <a:ext cx="45719" cy="559767"/>
          </a:xfrm>
          <a:prstGeom prst="rightBrace">
            <a:avLst/>
          </a:prstGeom>
          <a:no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15" name="Right Brace 14"/>
          <p:cNvSpPr/>
          <p:nvPr/>
        </p:nvSpPr>
        <p:spPr bwMode="auto">
          <a:xfrm flipH="1">
            <a:off x="3257372" y="3319906"/>
            <a:ext cx="45719" cy="541850"/>
          </a:xfrm>
          <a:prstGeom prst="rightBrace">
            <a:avLst/>
          </a:prstGeom>
          <a:no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16" name="TextBox 15"/>
          <p:cNvSpPr txBox="1"/>
          <p:nvPr/>
        </p:nvSpPr>
        <p:spPr>
          <a:xfrm>
            <a:off x="2684907" y="2752012"/>
            <a:ext cx="612584" cy="261610"/>
          </a:xfrm>
          <a:prstGeom prst="rect">
            <a:avLst/>
          </a:prstGeom>
          <a:noFill/>
        </p:spPr>
        <p:txBody>
          <a:bodyPr wrap="square" rtlCol="0">
            <a:spAutoFit/>
          </a:bodyPr>
          <a:lstStyle/>
          <a:p>
            <a:pPr>
              <a:buNone/>
            </a:pPr>
            <a:r>
              <a:rPr lang="en-US" sz="1100" dirty="0">
                <a:solidFill>
                  <a:srgbClr val="00B050"/>
                </a:solidFill>
              </a:rPr>
              <a:t>$0.022</a:t>
            </a:r>
          </a:p>
        </p:txBody>
      </p:sp>
      <p:sp>
        <p:nvSpPr>
          <p:cNvPr id="17" name="TextBox 16"/>
          <p:cNvSpPr txBox="1"/>
          <p:nvPr/>
        </p:nvSpPr>
        <p:spPr>
          <a:xfrm>
            <a:off x="3818445" y="2794473"/>
            <a:ext cx="615874" cy="261610"/>
          </a:xfrm>
          <a:prstGeom prst="rect">
            <a:avLst/>
          </a:prstGeom>
          <a:noFill/>
        </p:spPr>
        <p:txBody>
          <a:bodyPr wrap="none" rtlCol="0">
            <a:spAutoFit/>
          </a:bodyPr>
          <a:lstStyle/>
          <a:p>
            <a:pPr>
              <a:buNone/>
            </a:pPr>
            <a:r>
              <a:rPr lang="en-US" sz="1100" dirty="0">
                <a:solidFill>
                  <a:srgbClr val="00B050"/>
                </a:solidFill>
              </a:rPr>
              <a:t>$0.020</a:t>
            </a:r>
          </a:p>
        </p:txBody>
      </p:sp>
      <p:sp>
        <p:nvSpPr>
          <p:cNvPr id="18" name="TextBox 17"/>
          <p:cNvSpPr txBox="1"/>
          <p:nvPr/>
        </p:nvSpPr>
        <p:spPr>
          <a:xfrm>
            <a:off x="3871765" y="3473586"/>
            <a:ext cx="615874" cy="244682"/>
          </a:xfrm>
          <a:prstGeom prst="rect">
            <a:avLst/>
          </a:prstGeom>
          <a:noFill/>
        </p:spPr>
        <p:txBody>
          <a:bodyPr wrap="none" rtlCol="0">
            <a:spAutoFit/>
          </a:bodyPr>
          <a:lstStyle/>
          <a:p>
            <a:pPr>
              <a:buNone/>
            </a:pPr>
            <a:r>
              <a:rPr lang="en-US" sz="1100" dirty="0">
                <a:solidFill>
                  <a:srgbClr val="00B0F0"/>
                </a:solidFill>
              </a:rPr>
              <a:t>$0.006</a:t>
            </a:r>
          </a:p>
        </p:txBody>
      </p:sp>
      <p:sp>
        <p:nvSpPr>
          <p:cNvPr id="19" name="TextBox 18"/>
          <p:cNvSpPr txBox="1"/>
          <p:nvPr/>
        </p:nvSpPr>
        <p:spPr>
          <a:xfrm>
            <a:off x="2684907" y="3454606"/>
            <a:ext cx="615874" cy="261610"/>
          </a:xfrm>
          <a:prstGeom prst="rect">
            <a:avLst/>
          </a:prstGeom>
          <a:noFill/>
        </p:spPr>
        <p:txBody>
          <a:bodyPr wrap="none" rtlCol="0">
            <a:spAutoFit/>
          </a:bodyPr>
          <a:lstStyle/>
          <a:p>
            <a:pPr>
              <a:buNone/>
            </a:pPr>
            <a:r>
              <a:rPr lang="en-US" sz="1100" dirty="0">
                <a:solidFill>
                  <a:srgbClr val="00B0F0"/>
                </a:solidFill>
              </a:rPr>
              <a:t>$0.006</a:t>
            </a:r>
          </a:p>
        </p:txBody>
      </p:sp>
      <p:sp>
        <p:nvSpPr>
          <p:cNvPr id="21" name="Right Brace 20"/>
          <p:cNvSpPr/>
          <p:nvPr/>
        </p:nvSpPr>
        <p:spPr bwMode="auto">
          <a:xfrm flipH="1">
            <a:off x="3280813" y="4970584"/>
            <a:ext cx="71987" cy="555403"/>
          </a:xfrm>
          <a:prstGeom prst="rightBrace">
            <a:avLst/>
          </a:prstGeom>
          <a:no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22" name="TextBox 21"/>
          <p:cNvSpPr txBox="1"/>
          <p:nvPr/>
        </p:nvSpPr>
        <p:spPr>
          <a:xfrm>
            <a:off x="2664357" y="5109017"/>
            <a:ext cx="615874" cy="261610"/>
          </a:xfrm>
          <a:prstGeom prst="rect">
            <a:avLst/>
          </a:prstGeom>
          <a:noFill/>
        </p:spPr>
        <p:txBody>
          <a:bodyPr wrap="none" rtlCol="0">
            <a:spAutoFit/>
          </a:bodyPr>
          <a:lstStyle/>
          <a:p>
            <a:pPr>
              <a:buNone/>
            </a:pPr>
            <a:r>
              <a:rPr lang="en-US" sz="1100" dirty="0">
                <a:solidFill>
                  <a:srgbClr val="00B050"/>
                </a:solidFill>
              </a:rPr>
              <a:t>$0.020</a:t>
            </a:r>
          </a:p>
        </p:txBody>
      </p:sp>
      <p:sp>
        <p:nvSpPr>
          <p:cNvPr id="23" name="Right Brace 22"/>
          <p:cNvSpPr/>
          <p:nvPr/>
        </p:nvSpPr>
        <p:spPr bwMode="auto">
          <a:xfrm flipH="1">
            <a:off x="3297857" y="5590248"/>
            <a:ext cx="54943" cy="612261"/>
          </a:xfrm>
          <a:prstGeom prst="rightBrace">
            <a:avLst/>
          </a:prstGeom>
          <a:no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24" name="TextBox 23"/>
          <p:cNvSpPr txBox="1"/>
          <p:nvPr/>
        </p:nvSpPr>
        <p:spPr>
          <a:xfrm>
            <a:off x="2709454" y="5724067"/>
            <a:ext cx="615874" cy="261610"/>
          </a:xfrm>
          <a:prstGeom prst="rect">
            <a:avLst/>
          </a:prstGeom>
          <a:noFill/>
        </p:spPr>
        <p:txBody>
          <a:bodyPr wrap="none" rtlCol="0">
            <a:spAutoFit/>
          </a:bodyPr>
          <a:lstStyle/>
          <a:p>
            <a:pPr>
              <a:buNone/>
            </a:pPr>
            <a:r>
              <a:rPr lang="en-US" sz="1100" dirty="0">
                <a:solidFill>
                  <a:srgbClr val="00B0F0"/>
                </a:solidFill>
              </a:rPr>
              <a:t>$0.005</a:t>
            </a:r>
          </a:p>
        </p:txBody>
      </p:sp>
      <p:sp>
        <p:nvSpPr>
          <p:cNvPr id="25" name="Right Brace 24"/>
          <p:cNvSpPr/>
          <p:nvPr/>
        </p:nvSpPr>
        <p:spPr bwMode="auto">
          <a:xfrm flipH="1">
            <a:off x="4547385" y="4970584"/>
            <a:ext cx="45719" cy="555403"/>
          </a:xfrm>
          <a:prstGeom prst="rightBrace">
            <a:avLst/>
          </a:prstGeom>
          <a:no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26" name="TextBox 25"/>
          <p:cNvSpPr txBox="1"/>
          <p:nvPr/>
        </p:nvSpPr>
        <p:spPr>
          <a:xfrm>
            <a:off x="3970331" y="5161184"/>
            <a:ext cx="615874" cy="261610"/>
          </a:xfrm>
          <a:prstGeom prst="rect">
            <a:avLst/>
          </a:prstGeom>
          <a:noFill/>
        </p:spPr>
        <p:txBody>
          <a:bodyPr wrap="none" rtlCol="0">
            <a:spAutoFit/>
          </a:bodyPr>
          <a:lstStyle/>
          <a:p>
            <a:pPr>
              <a:buNone/>
            </a:pPr>
            <a:r>
              <a:rPr lang="en-US" sz="1100" dirty="0">
                <a:solidFill>
                  <a:srgbClr val="00B050"/>
                </a:solidFill>
              </a:rPr>
              <a:t>$0.019</a:t>
            </a:r>
          </a:p>
        </p:txBody>
      </p:sp>
      <p:sp>
        <p:nvSpPr>
          <p:cNvPr id="27" name="Right Brace 26"/>
          <p:cNvSpPr/>
          <p:nvPr/>
        </p:nvSpPr>
        <p:spPr bwMode="auto">
          <a:xfrm flipH="1">
            <a:off x="4533180" y="5682439"/>
            <a:ext cx="91843" cy="520070"/>
          </a:xfrm>
          <a:prstGeom prst="rightBrace">
            <a:avLst/>
          </a:prstGeom>
          <a:no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28" name="TextBox 27"/>
          <p:cNvSpPr txBox="1"/>
          <p:nvPr/>
        </p:nvSpPr>
        <p:spPr>
          <a:xfrm>
            <a:off x="3970331" y="5818305"/>
            <a:ext cx="615874" cy="261610"/>
          </a:xfrm>
          <a:prstGeom prst="rect">
            <a:avLst/>
          </a:prstGeom>
          <a:noFill/>
        </p:spPr>
        <p:txBody>
          <a:bodyPr wrap="none" rtlCol="0">
            <a:spAutoFit/>
          </a:bodyPr>
          <a:lstStyle/>
          <a:p>
            <a:pPr>
              <a:buNone/>
            </a:pPr>
            <a:r>
              <a:rPr lang="en-US" sz="1100" dirty="0">
                <a:solidFill>
                  <a:srgbClr val="00B0F0"/>
                </a:solidFill>
              </a:rPr>
              <a:t>$0.004</a:t>
            </a:r>
          </a:p>
        </p:txBody>
      </p:sp>
      <p:sp>
        <p:nvSpPr>
          <p:cNvPr id="31" name="Slide Number Placeholder 9"/>
          <p:cNvSpPr>
            <a:spLocks noGrp="1"/>
          </p:cNvSpPr>
          <p:nvPr>
            <p:ph type="sldNum" sz="quarter" idx="4294967295"/>
          </p:nvPr>
        </p:nvSpPr>
        <p:spPr>
          <a:xfrm>
            <a:off x="6553200" y="6477000"/>
            <a:ext cx="2438400" cy="228600"/>
          </a:xfrm>
          <a:prstGeom prst="rect">
            <a:avLst/>
          </a:prstGeom>
        </p:spPr>
        <p:txBody>
          <a:bodyPr/>
          <a:lstStyle/>
          <a:p>
            <a:fld id="{AC8C5E80-BC7E-4B67-BBB4-E8B43F4E9F72}" type="slidenum">
              <a:rPr lang="en-US" altLang="en-US" sz="1000" smtClean="0"/>
              <a:pPr/>
              <a:t>10</a:t>
            </a:fld>
            <a:endParaRPr lang="en-US" altLang="en-US" sz="1000" dirty="0"/>
          </a:p>
        </p:txBody>
      </p:sp>
      <p:sp>
        <p:nvSpPr>
          <p:cNvPr id="30" name="TextBox 29">
            <a:extLst>
              <a:ext uri="{FF2B5EF4-FFF2-40B4-BE49-F238E27FC236}">
                <a16:creationId xmlns:a16="http://schemas.microsoft.com/office/drawing/2014/main" xmlns="" id="{F46E107E-FBD4-4F2D-B604-F64F90BD26E2}"/>
              </a:ext>
            </a:extLst>
          </p:cNvPr>
          <p:cNvSpPr txBox="1"/>
          <p:nvPr/>
        </p:nvSpPr>
        <p:spPr>
          <a:xfrm>
            <a:off x="4130842" y="22126"/>
            <a:ext cx="5013158" cy="954107"/>
          </a:xfrm>
          <a:prstGeom prst="rect">
            <a:avLst/>
          </a:prstGeom>
          <a:noFill/>
        </p:spPr>
        <p:txBody>
          <a:bodyPr wrap="square" rtlCol="0">
            <a:spAutoFit/>
          </a:bodyPr>
          <a:lstStyle/>
          <a:p>
            <a:pPr algn="r"/>
            <a:r>
              <a:rPr lang="en-US" sz="2800" dirty="0">
                <a:solidFill>
                  <a:schemeClr val="bg1"/>
                </a:solidFill>
              </a:rPr>
              <a:t>Marketing Mail</a:t>
            </a:r>
          </a:p>
          <a:p>
            <a:pPr algn="r"/>
            <a:r>
              <a:rPr lang="en-US" sz="2800" dirty="0">
                <a:solidFill>
                  <a:schemeClr val="bg1"/>
                </a:solidFill>
              </a:rPr>
              <a:t>2020 Price Change</a:t>
            </a:r>
          </a:p>
        </p:txBody>
      </p:sp>
    </p:spTree>
    <p:extLst>
      <p:ext uri="{BB962C8B-B14F-4D97-AF65-F5344CB8AC3E}">
        <p14:creationId xmlns:p14="http://schemas.microsoft.com/office/powerpoint/2010/main" val="2721254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10887577"/>
              </p:ext>
            </p:extLst>
          </p:nvPr>
        </p:nvGraphicFramePr>
        <p:xfrm>
          <a:off x="467530" y="1066800"/>
          <a:ext cx="8227291" cy="5257804"/>
        </p:xfrm>
        <a:graphic>
          <a:graphicData uri="http://schemas.openxmlformats.org/drawingml/2006/table">
            <a:tbl>
              <a:tblPr firstRow="1" bandRow="1">
                <a:tableStyleId>{5C22544A-7EE6-4342-B048-85BDC9FD1C3A}</a:tableStyleId>
              </a:tblPr>
              <a:tblGrid>
                <a:gridCol w="2812160">
                  <a:extLst>
                    <a:ext uri="{9D8B030D-6E8A-4147-A177-3AD203B41FA5}">
                      <a16:colId xmlns:a16="http://schemas.microsoft.com/office/drawing/2014/main" xmlns="" val="20000"/>
                    </a:ext>
                  </a:extLst>
                </a:gridCol>
                <a:gridCol w="1095434">
                  <a:extLst>
                    <a:ext uri="{9D8B030D-6E8A-4147-A177-3AD203B41FA5}">
                      <a16:colId xmlns:a16="http://schemas.microsoft.com/office/drawing/2014/main" xmlns="" val="20001"/>
                    </a:ext>
                  </a:extLst>
                </a:gridCol>
                <a:gridCol w="1324954">
                  <a:extLst>
                    <a:ext uri="{9D8B030D-6E8A-4147-A177-3AD203B41FA5}">
                      <a16:colId xmlns:a16="http://schemas.microsoft.com/office/drawing/2014/main" xmlns="" val="20002"/>
                    </a:ext>
                  </a:extLst>
                </a:gridCol>
                <a:gridCol w="1469656">
                  <a:extLst>
                    <a:ext uri="{9D8B030D-6E8A-4147-A177-3AD203B41FA5}">
                      <a16:colId xmlns:a16="http://schemas.microsoft.com/office/drawing/2014/main" xmlns="" val="20003"/>
                    </a:ext>
                  </a:extLst>
                </a:gridCol>
                <a:gridCol w="1525087">
                  <a:extLst>
                    <a:ext uri="{9D8B030D-6E8A-4147-A177-3AD203B41FA5}">
                      <a16:colId xmlns:a16="http://schemas.microsoft.com/office/drawing/2014/main" xmlns="" val="20004"/>
                    </a:ext>
                  </a:extLst>
                </a:gridCol>
              </a:tblGrid>
              <a:tr h="741908">
                <a:tc>
                  <a:txBody>
                    <a:bodyPr/>
                    <a:lstStyle/>
                    <a:p>
                      <a:r>
                        <a:rPr lang="en-US" sz="1600" dirty="0">
                          <a:solidFill>
                            <a:schemeClr val="tx1"/>
                          </a:solidFill>
                          <a:latin typeface="Arial" panose="020B0604020202020204" pitchFamily="34" charset="0"/>
                          <a:cs typeface="Arial" panose="020B0604020202020204" pitchFamily="34" charset="0"/>
                        </a:rPr>
                        <a:t>Marketing Mail Nonprofit</a:t>
                      </a:r>
                    </a:p>
                    <a:p>
                      <a:r>
                        <a:rPr lang="en-US" sz="1600" baseline="0" dirty="0">
                          <a:solidFill>
                            <a:schemeClr val="tx1"/>
                          </a:solidFill>
                          <a:latin typeface="Arial" panose="020B0604020202020204" pitchFamily="34" charset="0"/>
                          <a:cs typeface="Arial" panose="020B0604020202020204" pitchFamily="34" charset="0"/>
                        </a:rPr>
                        <a:t>Auto Letters</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Current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Price</a:t>
                      </a:r>
                    </a:p>
                  </a:txBody>
                  <a:tcPr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New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Price</a:t>
                      </a:r>
                    </a:p>
                  </a:txBody>
                  <a:tcPr marT="45726" marB="45726" anchor="ctr" horzOverflow="overflow"/>
                </a:tc>
                <a:tc>
                  <a:txBody>
                    <a:bodyPr/>
                    <a:lstStyle/>
                    <a:p>
                      <a:pPr algn="ctr"/>
                      <a:r>
                        <a:rPr lang="en-US" sz="1600" dirty="0">
                          <a:solidFill>
                            <a:schemeClr val="tx1"/>
                          </a:solidFill>
                          <a:latin typeface="Arial" panose="020B0604020202020204" pitchFamily="34" charset="0"/>
                          <a:cs typeface="Arial" panose="020B0604020202020204" pitchFamily="34" charset="0"/>
                        </a:rPr>
                        <a:t>$ Difference</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 Difference</a:t>
                      </a:r>
                    </a:p>
                  </a:txBody>
                  <a:tcPr anchor="ctr"/>
                </a:tc>
                <a:extLst>
                  <a:ext uri="{0D108BD9-81ED-4DB2-BD59-A6C34878D82A}">
                    <a16:rowId xmlns:a16="http://schemas.microsoft.com/office/drawing/2014/main" xmlns="" val="10000"/>
                  </a:ext>
                </a:extLst>
              </a:tr>
              <a:tr h="564487">
                <a:tc>
                  <a:txBody>
                    <a:bodyPr/>
                    <a:lstStyle/>
                    <a:p>
                      <a:r>
                        <a:rPr lang="en-US" sz="1600" b="1" dirty="0">
                          <a:latin typeface="Arial" panose="020B0604020202020204" pitchFamily="34" charset="0"/>
                          <a:cs typeface="Arial" panose="020B0604020202020204" pitchFamily="34" charset="0"/>
                        </a:rPr>
                        <a:t>Mixed Origin</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$0.173</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$0.178</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$0.005</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2.89%</a:t>
                      </a:r>
                    </a:p>
                  </a:txBody>
                  <a:tcPr anchor="ctr"/>
                </a:tc>
                <a:extLst>
                  <a:ext uri="{0D108BD9-81ED-4DB2-BD59-A6C34878D82A}">
                    <a16:rowId xmlns:a16="http://schemas.microsoft.com/office/drawing/2014/main" xmlns="" val="10001"/>
                  </a:ext>
                </a:extLst>
              </a:tr>
              <a:tr h="564487">
                <a:tc>
                  <a:txBody>
                    <a:bodyPr/>
                    <a:lstStyle/>
                    <a:p>
                      <a:r>
                        <a:rPr lang="en-US" sz="1600" b="1" dirty="0">
                          <a:latin typeface="Arial" panose="020B0604020202020204" pitchFamily="34" charset="0"/>
                          <a:cs typeface="Arial" panose="020B0604020202020204" pitchFamily="34" charset="0"/>
                        </a:rPr>
                        <a:t>5-Digit Origin</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a:t>
                      </a:r>
                      <a:r>
                        <a:rPr lang="en-US" sz="1600" b="0" dirty="0">
                          <a:solidFill>
                            <a:schemeClr val="tx1"/>
                          </a:solidFill>
                          <a:latin typeface="Arial" panose="020B0604020202020204" pitchFamily="34" charset="0"/>
                          <a:cs typeface="Arial" panose="020B0604020202020204" pitchFamily="34" charset="0"/>
                        </a:rPr>
                        <a:t>0.138</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$0.138</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$0.000</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a:t>
                      </a:r>
                    </a:p>
                  </a:txBody>
                  <a:tcPr anchor="ctr"/>
                </a:tc>
                <a:extLst>
                  <a:ext uri="{0D108BD9-81ED-4DB2-BD59-A6C34878D82A}">
                    <a16:rowId xmlns:a16="http://schemas.microsoft.com/office/drawing/2014/main" xmlns="" val="10002"/>
                  </a:ext>
                </a:extLst>
              </a:tr>
              <a:tr h="564487">
                <a:tc>
                  <a:txBody>
                    <a:bodyPr/>
                    <a:lstStyle/>
                    <a:p>
                      <a:r>
                        <a:rPr lang="en-US" sz="1600" b="1" dirty="0">
                          <a:latin typeface="Arial" panose="020B0604020202020204" pitchFamily="34" charset="0"/>
                          <a:cs typeface="Arial" panose="020B0604020202020204" pitchFamily="34" charset="0"/>
                        </a:rPr>
                        <a:t>5-Digit DNDC</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$0.116</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a:t>
                      </a:r>
                      <a:r>
                        <a:rPr lang="en-US" sz="1600" b="0" dirty="0">
                          <a:solidFill>
                            <a:schemeClr val="tx1"/>
                          </a:solidFill>
                          <a:latin typeface="Arial" panose="020B0604020202020204" pitchFamily="34" charset="0"/>
                          <a:cs typeface="Arial" panose="020B0604020202020204" pitchFamily="34" charset="0"/>
                        </a:rPr>
                        <a:t>0.118</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$0.002</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1.72%</a:t>
                      </a:r>
                    </a:p>
                  </a:txBody>
                  <a:tcPr anchor="ctr"/>
                </a:tc>
                <a:extLst>
                  <a:ext uri="{0D108BD9-81ED-4DB2-BD59-A6C34878D82A}">
                    <a16:rowId xmlns:a16="http://schemas.microsoft.com/office/drawing/2014/main" xmlns="" val="10003"/>
                  </a:ext>
                </a:extLst>
              </a:tr>
              <a:tr h="564487">
                <a:tc>
                  <a:txBody>
                    <a:bodyPr/>
                    <a:lstStyle/>
                    <a:p>
                      <a:r>
                        <a:rPr lang="en-US" sz="1600" b="1" dirty="0">
                          <a:latin typeface="Arial" panose="020B0604020202020204" pitchFamily="34" charset="0"/>
                          <a:cs typeface="Arial" panose="020B0604020202020204" pitchFamily="34" charset="0"/>
                        </a:rPr>
                        <a:t>5-Digit DSCF</a:t>
                      </a:r>
                    </a:p>
                  </a:txBody>
                  <a:tcPr anchor="ctr"/>
                </a:tc>
                <a:tc>
                  <a:txBody>
                    <a:bodyPr/>
                    <a:lstStyle/>
                    <a:p>
                      <a:pPr algn="ctr"/>
                      <a:r>
                        <a:rPr lang="en-US" sz="1600" dirty="0">
                          <a:latin typeface="Arial" panose="020B0604020202020204" pitchFamily="34" charset="0"/>
                          <a:cs typeface="Arial" panose="020B0604020202020204" pitchFamily="34" charset="0"/>
                        </a:rPr>
                        <a:t>$0.110</a:t>
                      </a:r>
                    </a:p>
                  </a:txBody>
                  <a:tcPr anchor="ctr"/>
                </a:tc>
                <a:tc>
                  <a:txBody>
                    <a:bodyPr/>
                    <a:lstStyle/>
                    <a:p>
                      <a:pPr algn="ctr"/>
                      <a:r>
                        <a:rPr lang="en-US" sz="1600" dirty="0">
                          <a:latin typeface="Arial" panose="020B0604020202020204" pitchFamily="34" charset="0"/>
                          <a:cs typeface="Arial" panose="020B0604020202020204" pitchFamily="34" charset="0"/>
                        </a:rPr>
                        <a:t>$0.112</a:t>
                      </a:r>
                    </a:p>
                  </a:txBody>
                  <a:tcPr anchor="ctr"/>
                </a:tc>
                <a:tc>
                  <a:txBody>
                    <a:bodyPr/>
                    <a:lstStyle/>
                    <a:p>
                      <a:pPr algn="ctr"/>
                      <a:r>
                        <a:rPr lang="en-US" sz="1600" dirty="0">
                          <a:latin typeface="Arial" panose="020B0604020202020204" pitchFamily="34" charset="0"/>
                          <a:cs typeface="Arial" panose="020B0604020202020204" pitchFamily="34" charset="0"/>
                        </a:rPr>
                        <a:t>$0.002</a:t>
                      </a:r>
                    </a:p>
                  </a:txBody>
                  <a:tcPr anchor="ctr"/>
                </a:tc>
                <a:tc>
                  <a:txBody>
                    <a:bodyPr/>
                    <a:lstStyle/>
                    <a:p>
                      <a:pPr algn="ctr"/>
                      <a:r>
                        <a:rPr lang="en-US" sz="1600" dirty="0">
                          <a:latin typeface="Arial" panose="020B0604020202020204" pitchFamily="34" charset="0"/>
                          <a:cs typeface="Arial" panose="020B0604020202020204" pitchFamily="34" charset="0"/>
                        </a:rPr>
                        <a:t>1.82%</a:t>
                      </a:r>
                    </a:p>
                  </a:txBody>
                  <a:tcPr anchor="ctr"/>
                </a:tc>
                <a:extLst>
                  <a:ext uri="{0D108BD9-81ED-4DB2-BD59-A6C34878D82A}">
                    <a16:rowId xmlns:a16="http://schemas.microsoft.com/office/drawing/2014/main" xmlns="" val="10004"/>
                  </a:ext>
                </a:extLst>
              </a:tr>
              <a:tr h="564487">
                <a:tc>
                  <a:txBody>
                    <a:bodyPr/>
                    <a:lstStyle/>
                    <a:p>
                      <a:r>
                        <a:rPr lang="en-US" sz="1600" b="1" dirty="0">
                          <a:latin typeface="Arial" panose="020B0604020202020204" pitchFamily="34" charset="0"/>
                          <a:cs typeface="Arial" panose="020B0604020202020204" pitchFamily="34" charset="0"/>
                        </a:rPr>
                        <a:t>HD DSCF</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$0.099</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$0.101</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$0.002</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2.02%</a:t>
                      </a:r>
                    </a:p>
                  </a:txBody>
                  <a:tcPr anchor="ctr"/>
                </a:tc>
                <a:extLst>
                  <a:ext uri="{0D108BD9-81ED-4DB2-BD59-A6C34878D82A}">
                    <a16:rowId xmlns:a16="http://schemas.microsoft.com/office/drawing/2014/main" xmlns="" val="10005"/>
                  </a:ext>
                </a:extLst>
              </a:tr>
              <a:tr h="564487">
                <a:tc>
                  <a:txBody>
                    <a:bodyPr/>
                    <a:lstStyle/>
                    <a:p>
                      <a:r>
                        <a:rPr lang="en-US" sz="1600" b="1" dirty="0">
                          <a:latin typeface="Arial" panose="020B0604020202020204" pitchFamily="34" charset="0"/>
                          <a:cs typeface="Arial" panose="020B0604020202020204" pitchFamily="34" charset="0"/>
                        </a:rPr>
                        <a:t>Saturation Origin</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$0.111</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$0.111</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$0.000</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a:t>
                      </a:r>
                    </a:p>
                  </a:txBody>
                  <a:tcPr anchor="ctr"/>
                </a:tc>
                <a:extLst>
                  <a:ext uri="{0D108BD9-81ED-4DB2-BD59-A6C34878D82A}">
                    <a16:rowId xmlns:a16="http://schemas.microsoft.com/office/drawing/2014/main" xmlns="" val="10006"/>
                  </a:ext>
                </a:extLst>
              </a:tr>
              <a:tr h="564487">
                <a:tc>
                  <a:txBody>
                    <a:bodyPr/>
                    <a:lstStyle/>
                    <a:p>
                      <a:r>
                        <a:rPr lang="en-US" sz="1600" b="1" dirty="0">
                          <a:latin typeface="Arial" panose="020B0604020202020204" pitchFamily="34" charset="0"/>
                          <a:cs typeface="Arial" panose="020B0604020202020204" pitchFamily="34" charset="0"/>
                        </a:rPr>
                        <a:t>Saturation DNDC</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$0.091</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$0.092</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$0.001</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1.10%</a:t>
                      </a:r>
                    </a:p>
                  </a:txBody>
                  <a:tcPr anchor="ctr"/>
                </a:tc>
                <a:extLst>
                  <a:ext uri="{0D108BD9-81ED-4DB2-BD59-A6C34878D82A}">
                    <a16:rowId xmlns:a16="http://schemas.microsoft.com/office/drawing/2014/main" xmlns="" val="10007"/>
                  </a:ext>
                </a:extLst>
              </a:tr>
              <a:tr h="564487">
                <a:tc>
                  <a:txBody>
                    <a:bodyPr/>
                    <a:lstStyle/>
                    <a:p>
                      <a:r>
                        <a:rPr lang="en-US" sz="1600" b="1" dirty="0">
                          <a:latin typeface="Arial" panose="020B0604020202020204" pitchFamily="34" charset="0"/>
                          <a:cs typeface="Arial" panose="020B0604020202020204" pitchFamily="34" charset="0"/>
                        </a:rPr>
                        <a:t>Saturation DSCF</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$0.086</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$0.088</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$0.002</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2.33%</a:t>
                      </a:r>
                    </a:p>
                  </a:txBody>
                  <a:tcPr anchor="ctr"/>
                </a:tc>
                <a:extLst>
                  <a:ext uri="{0D108BD9-81ED-4DB2-BD59-A6C34878D82A}">
                    <a16:rowId xmlns:a16="http://schemas.microsoft.com/office/drawing/2014/main" xmlns="" val="10008"/>
                  </a:ext>
                </a:extLst>
              </a:tr>
            </a:tbl>
          </a:graphicData>
        </a:graphic>
      </p:graphicFrame>
      <p:sp>
        <p:nvSpPr>
          <p:cNvPr id="12" name="Right Brace 11"/>
          <p:cNvSpPr/>
          <p:nvPr/>
        </p:nvSpPr>
        <p:spPr bwMode="auto">
          <a:xfrm flipH="1">
            <a:off x="4406770" y="2578426"/>
            <a:ext cx="77638" cy="486610"/>
          </a:xfrm>
          <a:prstGeom prst="rightBrace">
            <a:avLst/>
          </a:prstGeom>
          <a:no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13" name="Right Brace 12"/>
          <p:cNvSpPr/>
          <p:nvPr/>
        </p:nvSpPr>
        <p:spPr bwMode="auto">
          <a:xfrm flipH="1">
            <a:off x="4418162" y="3200399"/>
            <a:ext cx="66246" cy="543809"/>
          </a:xfrm>
          <a:prstGeom prst="rightBrace">
            <a:avLst/>
          </a:prstGeom>
          <a:no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14" name="Right Brace 13"/>
          <p:cNvSpPr/>
          <p:nvPr/>
        </p:nvSpPr>
        <p:spPr bwMode="auto">
          <a:xfrm flipH="1">
            <a:off x="3219853" y="2587757"/>
            <a:ext cx="77638" cy="486610"/>
          </a:xfrm>
          <a:prstGeom prst="rightBrace">
            <a:avLst/>
          </a:prstGeom>
          <a:no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15" name="Right Brace 14"/>
          <p:cNvSpPr/>
          <p:nvPr/>
        </p:nvSpPr>
        <p:spPr bwMode="auto">
          <a:xfrm flipH="1">
            <a:off x="3219853" y="3228393"/>
            <a:ext cx="77638" cy="515816"/>
          </a:xfrm>
          <a:prstGeom prst="rightBrace">
            <a:avLst/>
          </a:prstGeom>
          <a:no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16" name="TextBox 15"/>
          <p:cNvSpPr txBox="1"/>
          <p:nvPr/>
        </p:nvSpPr>
        <p:spPr>
          <a:xfrm>
            <a:off x="2590800" y="2685505"/>
            <a:ext cx="615874" cy="261610"/>
          </a:xfrm>
          <a:prstGeom prst="rect">
            <a:avLst/>
          </a:prstGeom>
          <a:noFill/>
        </p:spPr>
        <p:txBody>
          <a:bodyPr wrap="none" rtlCol="0">
            <a:spAutoFit/>
          </a:bodyPr>
          <a:lstStyle/>
          <a:p>
            <a:pPr>
              <a:buNone/>
            </a:pPr>
            <a:r>
              <a:rPr lang="en-US" sz="1100" dirty="0">
                <a:solidFill>
                  <a:srgbClr val="00B050"/>
                </a:solidFill>
              </a:rPr>
              <a:t>$0.022</a:t>
            </a:r>
          </a:p>
        </p:txBody>
      </p:sp>
      <p:sp>
        <p:nvSpPr>
          <p:cNvPr id="17" name="TextBox 16"/>
          <p:cNvSpPr txBox="1"/>
          <p:nvPr/>
        </p:nvSpPr>
        <p:spPr>
          <a:xfrm>
            <a:off x="3813764" y="2702874"/>
            <a:ext cx="615874" cy="261610"/>
          </a:xfrm>
          <a:prstGeom prst="rect">
            <a:avLst/>
          </a:prstGeom>
          <a:noFill/>
        </p:spPr>
        <p:txBody>
          <a:bodyPr wrap="none" rtlCol="0">
            <a:spAutoFit/>
          </a:bodyPr>
          <a:lstStyle/>
          <a:p>
            <a:pPr>
              <a:buNone/>
            </a:pPr>
            <a:r>
              <a:rPr lang="en-US" sz="1100" dirty="0">
                <a:solidFill>
                  <a:srgbClr val="00B050"/>
                </a:solidFill>
              </a:rPr>
              <a:t>$0.020</a:t>
            </a:r>
          </a:p>
        </p:txBody>
      </p:sp>
      <p:sp>
        <p:nvSpPr>
          <p:cNvPr id="18" name="TextBox 17"/>
          <p:cNvSpPr txBox="1"/>
          <p:nvPr/>
        </p:nvSpPr>
        <p:spPr>
          <a:xfrm>
            <a:off x="3810000" y="3332265"/>
            <a:ext cx="615874" cy="244682"/>
          </a:xfrm>
          <a:prstGeom prst="rect">
            <a:avLst/>
          </a:prstGeom>
          <a:noFill/>
        </p:spPr>
        <p:txBody>
          <a:bodyPr wrap="none" rtlCol="0">
            <a:spAutoFit/>
          </a:bodyPr>
          <a:lstStyle/>
          <a:p>
            <a:pPr>
              <a:buNone/>
            </a:pPr>
            <a:r>
              <a:rPr lang="en-US" sz="1100" dirty="0">
                <a:solidFill>
                  <a:srgbClr val="00B0F0"/>
                </a:solidFill>
              </a:rPr>
              <a:t>$0.006</a:t>
            </a:r>
          </a:p>
        </p:txBody>
      </p:sp>
      <p:sp>
        <p:nvSpPr>
          <p:cNvPr id="19" name="TextBox 18"/>
          <p:cNvSpPr txBox="1"/>
          <p:nvPr/>
        </p:nvSpPr>
        <p:spPr>
          <a:xfrm>
            <a:off x="2640647" y="3327482"/>
            <a:ext cx="615874" cy="261610"/>
          </a:xfrm>
          <a:prstGeom prst="rect">
            <a:avLst/>
          </a:prstGeom>
          <a:noFill/>
        </p:spPr>
        <p:txBody>
          <a:bodyPr wrap="none" rtlCol="0">
            <a:spAutoFit/>
          </a:bodyPr>
          <a:lstStyle/>
          <a:p>
            <a:pPr>
              <a:buNone/>
            </a:pPr>
            <a:r>
              <a:rPr lang="en-US" sz="1100" dirty="0">
                <a:solidFill>
                  <a:srgbClr val="00B0F0"/>
                </a:solidFill>
              </a:rPr>
              <a:t>$0.006</a:t>
            </a:r>
          </a:p>
        </p:txBody>
      </p:sp>
      <p:sp>
        <p:nvSpPr>
          <p:cNvPr id="21" name="Right Brace 20"/>
          <p:cNvSpPr/>
          <p:nvPr/>
        </p:nvSpPr>
        <p:spPr bwMode="auto">
          <a:xfrm flipH="1">
            <a:off x="3246907" y="4886748"/>
            <a:ext cx="50584" cy="612450"/>
          </a:xfrm>
          <a:prstGeom prst="rightBrace">
            <a:avLst/>
          </a:prstGeom>
          <a:no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22" name="TextBox 21"/>
          <p:cNvSpPr txBox="1"/>
          <p:nvPr/>
        </p:nvSpPr>
        <p:spPr>
          <a:xfrm>
            <a:off x="2635562" y="5063457"/>
            <a:ext cx="615874" cy="261610"/>
          </a:xfrm>
          <a:prstGeom prst="rect">
            <a:avLst/>
          </a:prstGeom>
          <a:noFill/>
        </p:spPr>
        <p:txBody>
          <a:bodyPr wrap="none" rtlCol="0">
            <a:spAutoFit/>
          </a:bodyPr>
          <a:lstStyle/>
          <a:p>
            <a:pPr>
              <a:buNone/>
            </a:pPr>
            <a:r>
              <a:rPr lang="en-US" sz="1100" dirty="0">
                <a:solidFill>
                  <a:srgbClr val="00B050"/>
                </a:solidFill>
              </a:rPr>
              <a:t>$0.020</a:t>
            </a:r>
          </a:p>
        </p:txBody>
      </p:sp>
      <p:sp>
        <p:nvSpPr>
          <p:cNvPr id="23" name="Right Brace 22"/>
          <p:cNvSpPr/>
          <p:nvPr/>
        </p:nvSpPr>
        <p:spPr bwMode="auto">
          <a:xfrm flipH="1">
            <a:off x="3219853" y="5674677"/>
            <a:ext cx="77638" cy="625844"/>
          </a:xfrm>
          <a:prstGeom prst="rightBrace">
            <a:avLst/>
          </a:prstGeom>
          <a:no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24" name="TextBox 23"/>
          <p:cNvSpPr txBox="1"/>
          <p:nvPr/>
        </p:nvSpPr>
        <p:spPr>
          <a:xfrm>
            <a:off x="2590800" y="5728473"/>
            <a:ext cx="615874" cy="261610"/>
          </a:xfrm>
          <a:prstGeom prst="rect">
            <a:avLst/>
          </a:prstGeom>
          <a:noFill/>
        </p:spPr>
        <p:txBody>
          <a:bodyPr wrap="none" rtlCol="0">
            <a:spAutoFit/>
          </a:bodyPr>
          <a:lstStyle/>
          <a:p>
            <a:pPr>
              <a:buNone/>
            </a:pPr>
            <a:r>
              <a:rPr lang="en-US" sz="1100" dirty="0">
                <a:solidFill>
                  <a:srgbClr val="00B0F0"/>
                </a:solidFill>
              </a:rPr>
              <a:t>$0.005</a:t>
            </a:r>
          </a:p>
        </p:txBody>
      </p:sp>
      <p:sp>
        <p:nvSpPr>
          <p:cNvPr id="25" name="Right Brace 24"/>
          <p:cNvSpPr/>
          <p:nvPr/>
        </p:nvSpPr>
        <p:spPr bwMode="auto">
          <a:xfrm flipH="1">
            <a:off x="4449928" y="4886748"/>
            <a:ext cx="45871" cy="599536"/>
          </a:xfrm>
          <a:prstGeom prst="rightBrace">
            <a:avLst/>
          </a:prstGeom>
          <a:no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26" name="TextBox 25"/>
          <p:cNvSpPr txBox="1"/>
          <p:nvPr/>
        </p:nvSpPr>
        <p:spPr>
          <a:xfrm>
            <a:off x="3875941" y="5063457"/>
            <a:ext cx="615874" cy="261610"/>
          </a:xfrm>
          <a:prstGeom prst="rect">
            <a:avLst/>
          </a:prstGeom>
          <a:noFill/>
        </p:spPr>
        <p:txBody>
          <a:bodyPr wrap="none" rtlCol="0">
            <a:spAutoFit/>
          </a:bodyPr>
          <a:lstStyle/>
          <a:p>
            <a:pPr>
              <a:buNone/>
            </a:pPr>
            <a:r>
              <a:rPr lang="en-US" sz="1100" dirty="0">
                <a:solidFill>
                  <a:srgbClr val="00B050"/>
                </a:solidFill>
              </a:rPr>
              <a:t>$0.019</a:t>
            </a:r>
          </a:p>
        </p:txBody>
      </p:sp>
      <p:sp>
        <p:nvSpPr>
          <p:cNvPr id="27" name="Right Brace 26"/>
          <p:cNvSpPr/>
          <p:nvPr/>
        </p:nvSpPr>
        <p:spPr bwMode="auto">
          <a:xfrm flipH="1">
            <a:off x="4445589" y="5587118"/>
            <a:ext cx="77638" cy="685984"/>
          </a:xfrm>
          <a:prstGeom prst="rightBrace">
            <a:avLst/>
          </a:prstGeom>
          <a:no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28" name="TextBox 27"/>
          <p:cNvSpPr txBox="1"/>
          <p:nvPr/>
        </p:nvSpPr>
        <p:spPr>
          <a:xfrm>
            <a:off x="3868534" y="5740971"/>
            <a:ext cx="615874" cy="261610"/>
          </a:xfrm>
          <a:prstGeom prst="rect">
            <a:avLst/>
          </a:prstGeom>
          <a:noFill/>
        </p:spPr>
        <p:txBody>
          <a:bodyPr wrap="none" rtlCol="0">
            <a:spAutoFit/>
          </a:bodyPr>
          <a:lstStyle/>
          <a:p>
            <a:pPr>
              <a:buNone/>
            </a:pPr>
            <a:r>
              <a:rPr lang="en-US" sz="1100" dirty="0">
                <a:solidFill>
                  <a:srgbClr val="00B0F0"/>
                </a:solidFill>
              </a:rPr>
              <a:t>$0.004</a:t>
            </a:r>
          </a:p>
        </p:txBody>
      </p:sp>
      <p:sp>
        <p:nvSpPr>
          <p:cNvPr id="31" name="Slide Number Placeholder 9"/>
          <p:cNvSpPr>
            <a:spLocks noGrp="1"/>
          </p:cNvSpPr>
          <p:nvPr>
            <p:ph type="sldNum" sz="quarter" idx="4294967295"/>
          </p:nvPr>
        </p:nvSpPr>
        <p:spPr>
          <a:xfrm>
            <a:off x="6553200" y="6477000"/>
            <a:ext cx="2438400" cy="228600"/>
          </a:xfrm>
          <a:prstGeom prst="rect">
            <a:avLst/>
          </a:prstGeom>
        </p:spPr>
        <p:txBody>
          <a:bodyPr/>
          <a:lstStyle/>
          <a:p>
            <a:pPr>
              <a:buNone/>
            </a:pPr>
            <a:fld id="{AC8C5E80-BC7E-4B67-BBB4-E8B43F4E9F72}" type="slidenum">
              <a:rPr lang="en-US" altLang="en-US" sz="1000" smtClean="0"/>
              <a:pPr>
                <a:buNone/>
              </a:pPr>
              <a:t>11</a:t>
            </a:fld>
            <a:endParaRPr lang="en-US" altLang="en-US" sz="1000" dirty="0"/>
          </a:p>
        </p:txBody>
      </p:sp>
      <p:sp>
        <p:nvSpPr>
          <p:cNvPr id="29" name="TextBox 28">
            <a:extLst>
              <a:ext uri="{FF2B5EF4-FFF2-40B4-BE49-F238E27FC236}">
                <a16:creationId xmlns:a16="http://schemas.microsoft.com/office/drawing/2014/main" xmlns="" id="{7D7BE546-4DCF-459B-B81F-6F0536A81981}"/>
              </a:ext>
            </a:extLst>
          </p:cNvPr>
          <p:cNvSpPr txBox="1"/>
          <p:nvPr/>
        </p:nvSpPr>
        <p:spPr>
          <a:xfrm>
            <a:off x="4130842" y="22126"/>
            <a:ext cx="5013158" cy="954107"/>
          </a:xfrm>
          <a:prstGeom prst="rect">
            <a:avLst/>
          </a:prstGeom>
          <a:noFill/>
        </p:spPr>
        <p:txBody>
          <a:bodyPr wrap="square" rtlCol="0">
            <a:spAutoFit/>
          </a:bodyPr>
          <a:lstStyle/>
          <a:p>
            <a:pPr algn="r"/>
            <a:r>
              <a:rPr lang="en-US" sz="2800" dirty="0">
                <a:solidFill>
                  <a:schemeClr val="bg1"/>
                </a:solidFill>
              </a:rPr>
              <a:t>Marketing Mail</a:t>
            </a:r>
          </a:p>
          <a:p>
            <a:pPr algn="r"/>
            <a:r>
              <a:rPr lang="en-US" sz="2800" dirty="0">
                <a:solidFill>
                  <a:schemeClr val="bg1"/>
                </a:solidFill>
              </a:rPr>
              <a:t>2020 Price Change</a:t>
            </a:r>
          </a:p>
        </p:txBody>
      </p:sp>
    </p:spTree>
    <p:extLst>
      <p:ext uri="{BB962C8B-B14F-4D97-AF65-F5344CB8AC3E}">
        <p14:creationId xmlns:p14="http://schemas.microsoft.com/office/powerpoint/2010/main" val="505307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22700617"/>
              </p:ext>
            </p:extLst>
          </p:nvPr>
        </p:nvGraphicFramePr>
        <p:xfrm>
          <a:off x="452639" y="1078306"/>
          <a:ext cx="8242183" cy="5257799"/>
        </p:xfrm>
        <a:graphic>
          <a:graphicData uri="http://schemas.openxmlformats.org/drawingml/2006/table">
            <a:tbl>
              <a:tblPr firstRow="1" bandRow="1">
                <a:tableStyleId>{5C22544A-7EE6-4342-B048-85BDC9FD1C3A}</a:tableStyleId>
              </a:tblPr>
              <a:tblGrid>
                <a:gridCol w="2859347">
                  <a:extLst>
                    <a:ext uri="{9D8B030D-6E8A-4147-A177-3AD203B41FA5}">
                      <a16:colId xmlns:a16="http://schemas.microsoft.com/office/drawing/2014/main" xmlns="" val="20000"/>
                    </a:ext>
                  </a:extLst>
                </a:gridCol>
                <a:gridCol w="1295972">
                  <a:extLst>
                    <a:ext uri="{9D8B030D-6E8A-4147-A177-3AD203B41FA5}">
                      <a16:colId xmlns:a16="http://schemas.microsoft.com/office/drawing/2014/main" xmlns="" val="20001"/>
                    </a:ext>
                  </a:extLst>
                </a:gridCol>
                <a:gridCol w="1243860">
                  <a:extLst>
                    <a:ext uri="{9D8B030D-6E8A-4147-A177-3AD203B41FA5}">
                      <a16:colId xmlns:a16="http://schemas.microsoft.com/office/drawing/2014/main" xmlns="" val="20002"/>
                    </a:ext>
                  </a:extLst>
                </a:gridCol>
                <a:gridCol w="1397913">
                  <a:extLst>
                    <a:ext uri="{9D8B030D-6E8A-4147-A177-3AD203B41FA5}">
                      <a16:colId xmlns:a16="http://schemas.microsoft.com/office/drawing/2014/main" xmlns="" val="20003"/>
                    </a:ext>
                  </a:extLst>
                </a:gridCol>
                <a:gridCol w="1445091">
                  <a:extLst>
                    <a:ext uri="{9D8B030D-6E8A-4147-A177-3AD203B41FA5}">
                      <a16:colId xmlns:a16="http://schemas.microsoft.com/office/drawing/2014/main" xmlns="" val="20004"/>
                    </a:ext>
                  </a:extLst>
                </a:gridCol>
              </a:tblGrid>
              <a:tr h="838343">
                <a:tc>
                  <a:txBody>
                    <a:bodyPr/>
                    <a:lstStyle/>
                    <a:p>
                      <a:r>
                        <a:rPr lang="en-US" sz="1800" dirty="0">
                          <a:solidFill>
                            <a:schemeClr val="tx1"/>
                          </a:solidFill>
                          <a:latin typeface="Arial" panose="020B0604020202020204" pitchFamily="34" charset="0"/>
                          <a:cs typeface="Arial" panose="020B0604020202020204" pitchFamily="34" charset="0"/>
                        </a:rPr>
                        <a:t>Marketing Mail </a:t>
                      </a:r>
                      <a:r>
                        <a:rPr lang="en-US" sz="1800" baseline="0" dirty="0">
                          <a:solidFill>
                            <a:schemeClr val="tx1"/>
                          </a:solidFill>
                          <a:latin typeface="Arial" panose="020B0604020202020204" pitchFamily="34" charset="0"/>
                          <a:cs typeface="Arial" panose="020B0604020202020204" pitchFamily="34" charset="0"/>
                        </a:rPr>
                        <a:t>Auto Commercial Flats</a:t>
                      </a:r>
                      <a:endParaRPr lang="en-US" sz="1800" dirty="0">
                        <a:solidFill>
                          <a:schemeClr val="tx1"/>
                        </a:solidFill>
                        <a:latin typeface="Arial" panose="020B0604020202020204" pitchFamily="34" charset="0"/>
                        <a:cs typeface="Arial" panose="020B0604020202020204" pitchFamily="34" charset="0"/>
                      </a:endParaRPr>
                    </a:p>
                  </a:txBody>
                  <a:tcPr anchor="b"/>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Current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Price</a:t>
                      </a:r>
                    </a:p>
                  </a:txBody>
                  <a:tcPr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New Price</a:t>
                      </a:r>
                    </a:p>
                  </a:txBody>
                  <a:tcPr marT="45726" marB="45726" anchor="ctr" horzOverflow="overflow"/>
                </a:tc>
                <a:tc>
                  <a:txBody>
                    <a:bodyPr/>
                    <a:lstStyle/>
                    <a:p>
                      <a:pPr algn="ctr"/>
                      <a:r>
                        <a:rPr lang="en-US" sz="1800" dirty="0">
                          <a:solidFill>
                            <a:schemeClr val="tx1"/>
                          </a:solidFill>
                          <a:latin typeface="Arial" panose="020B0604020202020204" pitchFamily="34" charset="0"/>
                          <a:cs typeface="Arial" panose="020B0604020202020204" pitchFamily="34" charset="0"/>
                        </a:rPr>
                        <a:t>$ Difference</a:t>
                      </a:r>
                    </a:p>
                  </a:txBody>
                  <a:tcPr anchor="ctr"/>
                </a:tc>
                <a:tc>
                  <a:txBody>
                    <a:bodyPr/>
                    <a:lstStyle/>
                    <a:p>
                      <a:pPr algn="ctr"/>
                      <a:r>
                        <a:rPr lang="en-US" sz="1800" dirty="0">
                          <a:solidFill>
                            <a:schemeClr val="tx1"/>
                          </a:solidFill>
                          <a:latin typeface="Arial" panose="020B0604020202020204" pitchFamily="34" charset="0"/>
                          <a:cs typeface="Arial" panose="020B0604020202020204" pitchFamily="34" charset="0"/>
                        </a:rPr>
                        <a:t>% Difference</a:t>
                      </a:r>
                    </a:p>
                  </a:txBody>
                  <a:tcPr anchor="ctr"/>
                </a:tc>
                <a:extLst>
                  <a:ext uri="{0D108BD9-81ED-4DB2-BD59-A6C34878D82A}">
                    <a16:rowId xmlns:a16="http://schemas.microsoft.com/office/drawing/2014/main" xmlns="" val="10000"/>
                  </a:ext>
                </a:extLst>
              </a:tr>
              <a:tr h="552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5-Digit DSCF</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panose="020B0604020202020204" pitchFamily="34" charset="0"/>
                          <a:cs typeface="Arial" panose="020B0604020202020204" pitchFamily="34" charset="0"/>
                        </a:rPr>
                        <a:t>$0.352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panose="020B0604020202020204" pitchFamily="34" charset="0"/>
                          <a:cs typeface="Arial" panose="020B0604020202020204" pitchFamily="34" charset="0"/>
                        </a:rPr>
                        <a:t>$0.364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panose="020B0604020202020204" pitchFamily="34" charset="0"/>
                          <a:cs typeface="Arial" panose="020B0604020202020204" pitchFamily="34" charset="0"/>
                        </a:rPr>
                        <a:t>$0.012</a:t>
                      </a:r>
                    </a:p>
                  </a:txBody>
                  <a:tcPr anchor="ctr"/>
                </a:tc>
                <a:tc>
                  <a:txBody>
                    <a:bodyPr/>
                    <a:lstStyle/>
                    <a:p>
                      <a:pPr marL="0" algn="ctr" defTabSz="914400" rtl="0" eaLnBrk="1" latinLnBrk="0" hangingPunct="1"/>
                      <a:r>
                        <a:rPr lang="en-US" sz="1600" kern="1200" dirty="0">
                          <a:solidFill>
                            <a:schemeClr val="tx1"/>
                          </a:solidFill>
                          <a:latin typeface="Arial" panose="020B0604020202020204" pitchFamily="34" charset="0"/>
                          <a:ea typeface="+mn-ea"/>
                          <a:cs typeface="Arial" panose="020B0604020202020204" pitchFamily="34" charset="0"/>
                        </a:rPr>
                        <a:t>3.41%</a:t>
                      </a:r>
                    </a:p>
                  </a:txBody>
                  <a:tcPr anchor="ctr"/>
                </a:tc>
                <a:extLst>
                  <a:ext uri="{0D108BD9-81ED-4DB2-BD59-A6C34878D82A}">
                    <a16:rowId xmlns:a16="http://schemas.microsoft.com/office/drawing/2014/main" xmlns="" val="10001"/>
                  </a:ext>
                </a:extLst>
              </a:tr>
              <a:tr h="552432">
                <a:tc>
                  <a:txBody>
                    <a:bodyPr/>
                    <a:lstStyle/>
                    <a:p>
                      <a:r>
                        <a:rPr lang="en-US" sz="1400" b="1" dirty="0">
                          <a:latin typeface="Arial" panose="020B0604020202020204" pitchFamily="34" charset="0"/>
                          <a:cs typeface="Arial" panose="020B0604020202020204" pitchFamily="34" charset="0"/>
                        </a:rPr>
                        <a:t>C-R Basic</a:t>
                      </a:r>
                      <a:r>
                        <a:rPr lang="en-US" sz="1400" b="1" baseline="0" dirty="0">
                          <a:latin typeface="Arial" panose="020B0604020202020204" pitchFamily="34" charset="0"/>
                          <a:cs typeface="Arial" panose="020B0604020202020204" pitchFamily="34" charset="0"/>
                        </a:rPr>
                        <a:t> DSCF</a:t>
                      </a:r>
                      <a:endParaRPr lang="en-US" sz="1400" b="1" dirty="0">
                        <a:latin typeface="Arial" panose="020B0604020202020204" pitchFamily="34" charset="0"/>
                        <a:cs typeface="Arial" panose="020B0604020202020204" pitchFamily="34" charset="0"/>
                      </a:endParaRP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$0.262</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$0.265</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$0.003</a:t>
                      </a:r>
                    </a:p>
                  </a:txBody>
                  <a:tcPr anchor="ctr"/>
                </a:tc>
                <a:tc>
                  <a:txBody>
                    <a:bodyPr/>
                    <a:lstStyle/>
                    <a:p>
                      <a:pPr marL="0" algn="ctr" defTabSz="914400" rtl="0" eaLnBrk="1" latinLnBrk="0" hangingPunct="1"/>
                      <a:r>
                        <a:rPr lang="en-US" sz="1600" kern="1200" dirty="0">
                          <a:solidFill>
                            <a:schemeClr val="tx1"/>
                          </a:solidFill>
                          <a:latin typeface="Arial" panose="020B0604020202020204" pitchFamily="34" charset="0"/>
                          <a:ea typeface="+mn-ea"/>
                          <a:cs typeface="Arial" panose="020B0604020202020204" pitchFamily="34" charset="0"/>
                        </a:rPr>
                        <a:t>1.15%</a:t>
                      </a:r>
                    </a:p>
                  </a:txBody>
                  <a:tcPr anchor="ctr">
                    <a:solidFill>
                      <a:srgbClr val="F3F9FA"/>
                    </a:solidFill>
                  </a:tcPr>
                </a:tc>
                <a:extLst>
                  <a:ext uri="{0D108BD9-81ED-4DB2-BD59-A6C34878D82A}">
                    <a16:rowId xmlns:a16="http://schemas.microsoft.com/office/drawing/2014/main" xmlns="" val="10002"/>
                  </a:ext>
                </a:extLst>
              </a:tr>
              <a:tr h="552432">
                <a:tc>
                  <a:txBody>
                    <a:bodyPr/>
                    <a:lstStyle/>
                    <a:p>
                      <a:r>
                        <a:rPr lang="en-US" sz="1400" b="1" dirty="0">
                          <a:latin typeface="Arial" panose="020B0604020202020204" pitchFamily="34" charset="0"/>
                          <a:cs typeface="Arial" panose="020B0604020202020204" pitchFamily="34" charset="0"/>
                        </a:rPr>
                        <a:t>C-R on 5-Digit</a:t>
                      </a:r>
                      <a:r>
                        <a:rPr lang="en-US" sz="1400" b="1" baseline="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DSCF Pallets</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$0.241</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$0.246</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$0.005</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2.07%</a:t>
                      </a:r>
                    </a:p>
                  </a:txBody>
                  <a:tcPr anchor="ctr"/>
                </a:tc>
                <a:extLst>
                  <a:ext uri="{0D108BD9-81ED-4DB2-BD59-A6C34878D82A}">
                    <a16:rowId xmlns:a16="http://schemas.microsoft.com/office/drawing/2014/main" xmlns="" val="10003"/>
                  </a:ext>
                </a:extLst>
              </a:tr>
              <a:tr h="552432">
                <a:tc>
                  <a:txBody>
                    <a:bodyPr/>
                    <a:lstStyle/>
                    <a:p>
                      <a:r>
                        <a:rPr lang="en-US" sz="1400" b="1" dirty="0">
                          <a:latin typeface="Arial" panose="020B0604020202020204" pitchFamily="34" charset="0"/>
                          <a:cs typeface="Arial" panose="020B0604020202020204" pitchFamily="34" charset="0"/>
                        </a:rPr>
                        <a:t>C-R on 5-Digit</a:t>
                      </a:r>
                      <a:r>
                        <a:rPr lang="en-US" sz="1400" b="1" baseline="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DDU Pallets</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$0.232</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$0.235</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$0.003</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1.29%</a:t>
                      </a:r>
                    </a:p>
                  </a:txBody>
                  <a:tcPr anchor="ctr"/>
                </a:tc>
                <a:extLst>
                  <a:ext uri="{0D108BD9-81ED-4DB2-BD59-A6C34878D82A}">
                    <a16:rowId xmlns:a16="http://schemas.microsoft.com/office/drawing/2014/main" xmlns="" val="10004"/>
                  </a:ext>
                </a:extLst>
              </a:tr>
              <a:tr h="552432">
                <a:tc>
                  <a:txBody>
                    <a:bodyPr/>
                    <a:lstStyle/>
                    <a:p>
                      <a:r>
                        <a:rPr lang="en-US" sz="1400" b="1" dirty="0">
                          <a:latin typeface="Arial" panose="020B0604020202020204" pitchFamily="34" charset="0"/>
                          <a:cs typeface="Arial" panose="020B0604020202020204" pitchFamily="34" charset="0"/>
                        </a:rPr>
                        <a:t>HD DSCF (125 pieces)</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$0.205</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$0.205</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$0.000</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a:t>
                      </a:r>
                    </a:p>
                  </a:txBody>
                  <a:tcPr anchor="ctr"/>
                </a:tc>
                <a:extLst>
                  <a:ext uri="{0D108BD9-81ED-4DB2-BD59-A6C34878D82A}">
                    <a16:rowId xmlns:a16="http://schemas.microsoft.com/office/drawing/2014/main" xmlns="" val="10005"/>
                  </a:ext>
                </a:extLst>
              </a:tr>
              <a:tr h="552432">
                <a:tc>
                  <a:txBody>
                    <a:bodyPr/>
                    <a:lstStyle/>
                    <a:p>
                      <a:r>
                        <a:rPr lang="en-US" sz="1400" b="1" dirty="0">
                          <a:latin typeface="Arial" panose="020B0604020202020204" pitchFamily="34" charset="0"/>
                          <a:cs typeface="Arial" panose="020B0604020202020204" pitchFamily="34" charset="0"/>
                        </a:rPr>
                        <a:t>HD+ DSCF (300 pieces)</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$0.187</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$0.187</a:t>
                      </a:r>
                    </a:p>
                  </a:txBody>
                  <a:tcPr anchor="ctr"/>
                </a:tc>
                <a:tc>
                  <a:txBody>
                    <a:bodyPr/>
                    <a:lstStyle/>
                    <a:p>
                      <a:pPr algn="ctr"/>
                      <a:r>
                        <a:rPr lang="en-US" sz="1600" baseline="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$0.000</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a:t>
                      </a:r>
                    </a:p>
                  </a:txBody>
                  <a:tcPr anchor="ctr"/>
                </a:tc>
                <a:extLst>
                  <a:ext uri="{0D108BD9-81ED-4DB2-BD59-A6C34878D82A}">
                    <a16:rowId xmlns:a16="http://schemas.microsoft.com/office/drawing/2014/main" xmlns="" val="10006"/>
                  </a:ext>
                </a:extLst>
              </a:tr>
              <a:tr h="552432">
                <a:tc>
                  <a:txBody>
                    <a:bodyPr/>
                    <a:lstStyle/>
                    <a:p>
                      <a:r>
                        <a:rPr lang="en-US" sz="1400" b="1" dirty="0">
                          <a:latin typeface="Arial" panose="020B0604020202020204" pitchFamily="34" charset="0"/>
                          <a:cs typeface="Arial" panose="020B0604020202020204" pitchFamily="34" charset="0"/>
                        </a:rPr>
                        <a:t>Saturation DSCF (90%)</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$0.179</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$0.179</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$0.000</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a:t>
                      </a:r>
                    </a:p>
                  </a:txBody>
                  <a:tcPr anchor="ctr"/>
                </a:tc>
                <a:extLst>
                  <a:ext uri="{0D108BD9-81ED-4DB2-BD59-A6C34878D82A}">
                    <a16:rowId xmlns:a16="http://schemas.microsoft.com/office/drawing/2014/main" xmlns="" val="10007"/>
                  </a:ext>
                </a:extLst>
              </a:tr>
              <a:tr h="552432">
                <a:tc>
                  <a:txBody>
                    <a:bodyPr/>
                    <a:lstStyle/>
                    <a:p>
                      <a:r>
                        <a:rPr lang="en-US" sz="1400" b="1" dirty="0">
                          <a:latin typeface="Arial" panose="020B0604020202020204" pitchFamily="34" charset="0"/>
                          <a:cs typeface="Arial" panose="020B0604020202020204" pitchFamily="34" charset="0"/>
                        </a:rPr>
                        <a:t>Saturation DDU (90%)</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$0.161</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$0.163</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$0.002</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1.24%</a:t>
                      </a:r>
                    </a:p>
                  </a:txBody>
                  <a:tcPr anchor="ctr"/>
                </a:tc>
                <a:extLst>
                  <a:ext uri="{0D108BD9-81ED-4DB2-BD59-A6C34878D82A}">
                    <a16:rowId xmlns:a16="http://schemas.microsoft.com/office/drawing/2014/main" xmlns="" val="10008"/>
                  </a:ext>
                </a:extLst>
              </a:tr>
            </a:tbl>
          </a:graphicData>
        </a:graphic>
      </p:graphicFrame>
      <p:sp>
        <p:nvSpPr>
          <p:cNvPr id="21" name="Right Brace 20"/>
          <p:cNvSpPr/>
          <p:nvPr/>
        </p:nvSpPr>
        <p:spPr bwMode="auto">
          <a:xfrm>
            <a:off x="4343400" y="2766188"/>
            <a:ext cx="97383" cy="434212"/>
          </a:xfrm>
          <a:prstGeom prst="rightBrac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22" name="TextBox 21"/>
          <p:cNvSpPr txBox="1"/>
          <p:nvPr/>
        </p:nvSpPr>
        <p:spPr>
          <a:xfrm>
            <a:off x="4509019" y="2833184"/>
            <a:ext cx="615874" cy="261610"/>
          </a:xfrm>
          <a:prstGeom prst="rect">
            <a:avLst/>
          </a:prstGeom>
          <a:noFill/>
        </p:spPr>
        <p:txBody>
          <a:bodyPr wrap="none" rtlCol="0">
            <a:spAutoFit/>
          </a:bodyPr>
          <a:lstStyle/>
          <a:p>
            <a:pPr>
              <a:buNone/>
            </a:pPr>
            <a:r>
              <a:rPr lang="en-US" sz="1100" dirty="0">
                <a:solidFill>
                  <a:srgbClr val="FF0000"/>
                </a:solidFill>
              </a:rPr>
              <a:t>$0.021</a:t>
            </a:r>
          </a:p>
        </p:txBody>
      </p:sp>
      <p:sp>
        <p:nvSpPr>
          <p:cNvPr id="23" name="Right Brace 22"/>
          <p:cNvSpPr/>
          <p:nvPr/>
        </p:nvSpPr>
        <p:spPr bwMode="auto">
          <a:xfrm flipH="1">
            <a:off x="4698381" y="3339801"/>
            <a:ext cx="132364" cy="470199"/>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25" name="TextBox 24"/>
          <p:cNvSpPr txBox="1"/>
          <p:nvPr/>
        </p:nvSpPr>
        <p:spPr>
          <a:xfrm>
            <a:off x="4156496" y="3444095"/>
            <a:ext cx="615874" cy="261610"/>
          </a:xfrm>
          <a:prstGeom prst="rect">
            <a:avLst/>
          </a:prstGeom>
          <a:noFill/>
        </p:spPr>
        <p:txBody>
          <a:bodyPr wrap="none" rtlCol="0">
            <a:spAutoFit/>
          </a:bodyPr>
          <a:lstStyle/>
          <a:p>
            <a:pPr>
              <a:buNone/>
            </a:pPr>
            <a:r>
              <a:rPr lang="en-US" sz="1100" dirty="0">
                <a:solidFill>
                  <a:srgbClr val="000000"/>
                </a:solidFill>
              </a:rPr>
              <a:t>$0.011</a:t>
            </a:r>
          </a:p>
        </p:txBody>
      </p:sp>
      <p:sp>
        <p:nvSpPr>
          <p:cNvPr id="28" name="Right Brace 27"/>
          <p:cNvSpPr/>
          <p:nvPr/>
        </p:nvSpPr>
        <p:spPr bwMode="auto">
          <a:xfrm flipH="1">
            <a:off x="3472091" y="3339801"/>
            <a:ext cx="94642" cy="470199"/>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29" name="TextBox 28"/>
          <p:cNvSpPr txBox="1"/>
          <p:nvPr/>
        </p:nvSpPr>
        <p:spPr>
          <a:xfrm>
            <a:off x="2895600" y="3462524"/>
            <a:ext cx="615874" cy="261610"/>
          </a:xfrm>
          <a:prstGeom prst="rect">
            <a:avLst/>
          </a:prstGeom>
          <a:noFill/>
        </p:spPr>
        <p:txBody>
          <a:bodyPr wrap="none" rtlCol="0">
            <a:spAutoFit/>
          </a:bodyPr>
          <a:lstStyle/>
          <a:p>
            <a:pPr>
              <a:buNone/>
            </a:pPr>
            <a:r>
              <a:rPr lang="en-US" sz="1100" dirty="0">
                <a:solidFill>
                  <a:srgbClr val="000000"/>
                </a:solidFill>
              </a:rPr>
              <a:t>$0.009</a:t>
            </a:r>
          </a:p>
        </p:txBody>
      </p:sp>
      <p:sp>
        <p:nvSpPr>
          <p:cNvPr id="30" name="Right Brace 29"/>
          <p:cNvSpPr/>
          <p:nvPr/>
        </p:nvSpPr>
        <p:spPr bwMode="auto">
          <a:xfrm>
            <a:off x="5694180" y="2193254"/>
            <a:ext cx="45719" cy="473746"/>
          </a:xfrm>
          <a:prstGeom prst="rightBrace">
            <a:avLst/>
          </a:prstGeom>
          <a:noFill/>
          <a:ln w="9525"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70C0"/>
              </a:solidFill>
            </a:endParaRPr>
          </a:p>
        </p:txBody>
      </p:sp>
      <p:sp>
        <p:nvSpPr>
          <p:cNvPr id="31" name="TextBox 30"/>
          <p:cNvSpPr txBox="1"/>
          <p:nvPr/>
        </p:nvSpPr>
        <p:spPr>
          <a:xfrm>
            <a:off x="5726106" y="2296895"/>
            <a:ext cx="615874" cy="261610"/>
          </a:xfrm>
          <a:prstGeom prst="rect">
            <a:avLst/>
          </a:prstGeom>
          <a:noFill/>
        </p:spPr>
        <p:txBody>
          <a:bodyPr wrap="none" rtlCol="0">
            <a:spAutoFit/>
          </a:bodyPr>
          <a:lstStyle/>
          <a:p>
            <a:pPr>
              <a:buNone/>
            </a:pPr>
            <a:r>
              <a:rPr lang="en-US" sz="1100" dirty="0">
                <a:solidFill>
                  <a:srgbClr val="0070C0"/>
                </a:solidFill>
              </a:rPr>
              <a:t>$0.099</a:t>
            </a:r>
          </a:p>
        </p:txBody>
      </p:sp>
      <p:sp>
        <p:nvSpPr>
          <p:cNvPr id="32" name="Right Brace 31"/>
          <p:cNvSpPr/>
          <p:nvPr/>
        </p:nvSpPr>
        <p:spPr bwMode="auto">
          <a:xfrm>
            <a:off x="5685229" y="2785733"/>
            <a:ext cx="81753" cy="414667"/>
          </a:xfrm>
          <a:prstGeom prst="rightBrac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33" name="TextBox 32"/>
          <p:cNvSpPr txBox="1"/>
          <p:nvPr/>
        </p:nvSpPr>
        <p:spPr>
          <a:xfrm>
            <a:off x="5739899" y="2872034"/>
            <a:ext cx="615874" cy="261610"/>
          </a:xfrm>
          <a:prstGeom prst="rect">
            <a:avLst/>
          </a:prstGeom>
          <a:noFill/>
        </p:spPr>
        <p:txBody>
          <a:bodyPr wrap="none" rtlCol="0">
            <a:spAutoFit/>
          </a:bodyPr>
          <a:lstStyle/>
          <a:p>
            <a:pPr>
              <a:buNone/>
            </a:pPr>
            <a:r>
              <a:rPr lang="en-US" sz="1100" dirty="0">
                <a:solidFill>
                  <a:srgbClr val="FF0000"/>
                </a:solidFill>
              </a:rPr>
              <a:t>$0.019</a:t>
            </a:r>
          </a:p>
        </p:txBody>
      </p:sp>
      <p:sp>
        <p:nvSpPr>
          <p:cNvPr id="15" name="Right Brace 14"/>
          <p:cNvSpPr/>
          <p:nvPr/>
        </p:nvSpPr>
        <p:spPr bwMode="auto">
          <a:xfrm>
            <a:off x="4343400" y="2133599"/>
            <a:ext cx="97383" cy="567199"/>
          </a:xfrm>
          <a:prstGeom prst="rightBrace">
            <a:avLst/>
          </a:prstGeom>
          <a:noFill/>
          <a:ln w="9525"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70C0"/>
              </a:solidFill>
            </a:endParaRPr>
          </a:p>
        </p:txBody>
      </p:sp>
      <p:sp>
        <p:nvSpPr>
          <p:cNvPr id="16" name="TextBox 15"/>
          <p:cNvSpPr txBox="1"/>
          <p:nvPr/>
        </p:nvSpPr>
        <p:spPr>
          <a:xfrm>
            <a:off x="4448901" y="2269912"/>
            <a:ext cx="675992" cy="430887"/>
          </a:xfrm>
          <a:prstGeom prst="rect">
            <a:avLst/>
          </a:prstGeom>
          <a:noFill/>
        </p:spPr>
        <p:txBody>
          <a:bodyPr wrap="square" rtlCol="0">
            <a:spAutoFit/>
          </a:bodyPr>
          <a:lstStyle/>
          <a:p>
            <a:pPr>
              <a:buNone/>
            </a:pPr>
            <a:r>
              <a:rPr lang="en-US" sz="1100" dirty="0">
                <a:solidFill>
                  <a:srgbClr val="0070C0"/>
                </a:solidFill>
              </a:rPr>
              <a:t>$0.090</a:t>
            </a:r>
          </a:p>
          <a:p>
            <a:endParaRPr lang="en-US" sz="1100" dirty="0">
              <a:solidFill>
                <a:srgbClr val="0070C0"/>
              </a:solidFill>
            </a:endParaRPr>
          </a:p>
        </p:txBody>
      </p:sp>
      <p:sp>
        <p:nvSpPr>
          <p:cNvPr id="19" name="Slide Number Placeholder 9"/>
          <p:cNvSpPr>
            <a:spLocks noGrp="1"/>
          </p:cNvSpPr>
          <p:nvPr>
            <p:ph type="sldNum" sz="quarter" idx="4294967295"/>
          </p:nvPr>
        </p:nvSpPr>
        <p:spPr>
          <a:xfrm>
            <a:off x="6553200" y="6477000"/>
            <a:ext cx="2438400" cy="228600"/>
          </a:xfrm>
          <a:prstGeom prst="rect">
            <a:avLst/>
          </a:prstGeom>
        </p:spPr>
        <p:txBody>
          <a:bodyPr/>
          <a:lstStyle/>
          <a:p>
            <a:fld id="{AC8C5E80-BC7E-4B67-BBB4-E8B43F4E9F72}" type="slidenum">
              <a:rPr lang="en-US" altLang="en-US" sz="1000" smtClean="0"/>
              <a:pPr/>
              <a:t>12</a:t>
            </a:fld>
            <a:endParaRPr lang="en-US" altLang="en-US" sz="1000" dirty="0"/>
          </a:p>
        </p:txBody>
      </p:sp>
      <p:sp>
        <p:nvSpPr>
          <p:cNvPr id="17" name="TextBox 16">
            <a:extLst>
              <a:ext uri="{FF2B5EF4-FFF2-40B4-BE49-F238E27FC236}">
                <a16:creationId xmlns:a16="http://schemas.microsoft.com/office/drawing/2014/main" xmlns="" id="{032BA265-C465-4497-8E3A-1EB05EE82221}"/>
              </a:ext>
            </a:extLst>
          </p:cNvPr>
          <p:cNvSpPr txBox="1"/>
          <p:nvPr/>
        </p:nvSpPr>
        <p:spPr>
          <a:xfrm>
            <a:off x="4130842" y="22126"/>
            <a:ext cx="5013158" cy="954107"/>
          </a:xfrm>
          <a:prstGeom prst="rect">
            <a:avLst/>
          </a:prstGeom>
          <a:noFill/>
        </p:spPr>
        <p:txBody>
          <a:bodyPr wrap="square" rtlCol="0">
            <a:spAutoFit/>
          </a:bodyPr>
          <a:lstStyle/>
          <a:p>
            <a:pPr algn="r"/>
            <a:r>
              <a:rPr lang="en-US" sz="2800" dirty="0">
                <a:solidFill>
                  <a:schemeClr val="bg1"/>
                </a:solidFill>
              </a:rPr>
              <a:t>Marketing Mail</a:t>
            </a:r>
          </a:p>
          <a:p>
            <a:pPr algn="r"/>
            <a:r>
              <a:rPr lang="en-US" sz="2800" dirty="0">
                <a:solidFill>
                  <a:schemeClr val="bg1"/>
                </a:solidFill>
              </a:rPr>
              <a:t>2020 Price Change</a:t>
            </a:r>
          </a:p>
        </p:txBody>
      </p:sp>
    </p:spTree>
    <p:extLst>
      <p:ext uri="{BB962C8B-B14F-4D97-AF65-F5344CB8AC3E}">
        <p14:creationId xmlns:p14="http://schemas.microsoft.com/office/powerpoint/2010/main" val="243230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39764224"/>
              </p:ext>
            </p:extLst>
          </p:nvPr>
        </p:nvGraphicFramePr>
        <p:xfrm>
          <a:off x="435436" y="1066800"/>
          <a:ext cx="8267408" cy="5310514"/>
        </p:xfrm>
        <a:graphic>
          <a:graphicData uri="http://schemas.openxmlformats.org/drawingml/2006/table">
            <a:tbl>
              <a:tblPr firstRow="1" bandRow="1">
                <a:tableStyleId>{5C22544A-7EE6-4342-B048-85BDC9FD1C3A}</a:tableStyleId>
              </a:tblPr>
              <a:tblGrid>
                <a:gridCol w="3022464">
                  <a:extLst>
                    <a:ext uri="{9D8B030D-6E8A-4147-A177-3AD203B41FA5}">
                      <a16:colId xmlns:a16="http://schemas.microsoft.com/office/drawing/2014/main" xmlns="" val="20000"/>
                    </a:ext>
                  </a:extLst>
                </a:gridCol>
                <a:gridCol w="1374669">
                  <a:extLst>
                    <a:ext uri="{9D8B030D-6E8A-4147-A177-3AD203B41FA5}">
                      <a16:colId xmlns:a16="http://schemas.microsoft.com/office/drawing/2014/main" xmlns="" val="20001"/>
                    </a:ext>
                  </a:extLst>
                </a:gridCol>
                <a:gridCol w="1238338">
                  <a:extLst>
                    <a:ext uri="{9D8B030D-6E8A-4147-A177-3AD203B41FA5}">
                      <a16:colId xmlns:a16="http://schemas.microsoft.com/office/drawing/2014/main" xmlns="" val="20002"/>
                    </a:ext>
                  </a:extLst>
                </a:gridCol>
                <a:gridCol w="1385422">
                  <a:extLst>
                    <a:ext uri="{9D8B030D-6E8A-4147-A177-3AD203B41FA5}">
                      <a16:colId xmlns:a16="http://schemas.microsoft.com/office/drawing/2014/main" xmlns="" val="20003"/>
                    </a:ext>
                  </a:extLst>
                </a:gridCol>
                <a:gridCol w="1246515">
                  <a:extLst>
                    <a:ext uri="{9D8B030D-6E8A-4147-A177-3AD203B41FA5}">
                      <a16:colId xmlns:a16="http://schemas.microsoft.com/office/drawing/2014/main" xmlns="" val="20004"/>
                    </a:ext>
                  </a:extLst>
                </a:gridCol>
              </a:tblGrid>
              <a:tr h="861686">
                <a:tc>
                  <a:txBody>
                    <a:bodyPr/>
                    <a:lstStyle/>
                    <a:p>
                      <a:pPr algn="ctr"/>
                      <a:r>
                        <a:rPr lang="en-US" sz="1600" dirty="0">
                          <a:solidFill>
                            <a:schemeClr val="tx1"/>
                          </a:solidFill>
                          <a:latin typeface="Arial" panose="020B0604020202020204" pitchFamily="34" charset="0"/>
                          <a:cs typeface="Arial" panose="020B0604020202020204" pitchFamily="34" charset="0"/>
                        </a:rPr>
                        <a:t>Mark</a:t>
                      </a:r>
                      <a:r>
                        <a:rPr lang="en-US" sz="1600" b="1" kern="1200" dirty="0">
                          <a:solidFill>
                            <a:schemeClr val="tx1"/>
                          </a:solidFill>
                          <a:latin typeface="Arial" panose="020B0604020202020204" pitchFamily="34" charset="0"/>
                          <a:ea typeface="+mn-ea"/>
                          <a:cs typeface="Arial" panose="020B0604020202020204" pitchFamily="34" charset="0"/>
                        </a:rPr>
                        <a:t>eting Mail Pound-Rate Flats</a:t>
                      </a:r>
                    </a:p>
                    <a:p>
                      <a:pPr algn="ctr"/>
                      <a:r>
                        <a:rPr lang="en-US" sz="1600" b="1" kern="1200" dirty="0">
                          <a:solidFill>
                            <a:schemeClr val="tx1"/>
                          </a:solidFill>
                          <a:latin typeface="Arial" panose="020B0604020202020204" pitchFamily="34" charset="0"/>
                          <a:ea typeface="+mn-ea"/>
                          <a:cs typeface="Arial" panose="020B0604020202020204" pitchFamily="34" charset="0"/>
                        </a:rPr>
                        <a:t>Rev/Pc – 8 oz. Auto Commercial Flats</a:t>
                      </a:r>
                      <a:endParaRPr lang="en-US" sz="1600" dirty="0">
                        <a:solidFill>
                          <a:schemeClr val="tx1"/>
                        </a:solidFill>
                        <a:latin typeface="Arial" panose="020B0604020202020204" pitchFamily="34" charset="0"/>
                        <a:cs typeface="Arial" panose="020B0604020202020204" pitchFamily="34" charset="0"/>
                      </a:endParaRPr>
                    </a:p>
                  </a:txBody>
                  <a:tcPr anchor="b"/>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1"/>
                          </a:solidFill>
                          <a:effectLst/>
                          <a:latin typeface="Arial" panose="020B0604020202020204" pitchFamily="34" charset="0"/>
                          <a:cs typeface="Arial" panose="020B0604020202020204" pitchFamily="34" charset="0"/>
                        </a:rPr>
                        <a:t>Current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1"/>
                          </a:solidFill>
                          <a:effectLst/>
                          <a:latin typeface="Arial" panose="020B0604020202020204" pitchFamily="34" charset="0"/>
                          <a:cs typeface="Arial" panose="020B0604020202020204" pitchFamily="34" charset="0"/>
                        </a:rPr>
                        <a:t>Rev/Pc*</a:t>
                      </a:r>
                      <a:endPar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1"/>
                          </a:solidFill>
                          <a:effectLst/>
                          <a:latin typeface="Arial" panose="020B0604020202020204" pitchFamily="34" charset="0"/>
                          <a:cs typeface="Arial" panose="020B0604020202020204" pitchFamily="34" charset="0"/>
                        </a:rPr>
                        <a:t>New Rev/Pc*</a:t>
                      </a:r>
                      <a:endPar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T="45726" marB="45726" anchor="ctr" horzOverflow="overflow"/>
                </a:tc>
                <a:tc>
                  <a:txBody>
                    <a:bodyPr/>
                    <a:lstStyle/>
                    <a:p>
                      <a:pPr algn="ctr"/>
                      <a:r>
                        <a:rPr lang="en-US" sz="1600" dirty="0">
                          <a:solidFill>
                            <a:schemeClr val="tx1"/>
                          </a:solidFill>
                          <a:latin typeface="Arial" panose="020B0604020202020204" pitchFamily="34" charset="0"/>
                          <a:cs typeface="Arial" panose="020B0604020202020204" pitchFamily="34" charset="0"/>
                        </a:rPr>
                        <a:t>$</a:t>
                      </a:r>
                    </a:p>
                    <a:p>
                      <a:pPr algn="ctr"/>
                      <a:r>
                        <a:rPr lang="en-US" sz="1600" dirty="0">
                          <a:solidFill>
                            <a:schemeClr val="tx1"/>
                          </a:solidFill>
                          <a:latin typeface="Arial" panose="020B0604020202020204" pitchFamily="34" charset="0"/>
                          <a:cs typeface="Arial" panose="020B0604020202020204" pitchFamily="34" charset="0"/>
                        </a:rPr>
                        <a:t>Difference</a:t>
                      </a:r>
                    </a:p>
                  </a:txBody>
                  <a:tcPr anchor="ctr"/>
                </a:tc>
                <a:tc>
                  <a:txBody>
                    <a:bodyPr/>
                    <a:lstStyle/>
                    <a:p>
                      <a:pPr algn="ctr"/>
                      <a:r>
                        <a:rPr lang="en-US" sz="1600" dirty="0">
                          <a:solidFill>
                            <a:schemeClr val="tx1"/>
                          </a:solidFill>
                          <a:latin typeface="Arial" panose="020B0604020202020204" pitchFamily="34" charset="0"/>
                          <a:cs typeface="Arial" panose="020B0604020202020204" pitchFamily="34" charset="0"/>
                        </a:rPr>
                        <a:t>%</a:t>
                      </a:r>
                    </a:p>
                    <a:p>
                      <a:pPr algn="ctr"/>
                      <a:r>
                        <a:rPr lang="en-US" sz="1600" dirty="0">
                          <a:solidFill>
                            <a:schemeClr val="tx1"/>
                          </a:solidFill>
                          <a:latin typeface="Arial" panose="020B0604020202020204" pitchFamily="34" charset="0"/>
                          <a:cs typeface="Arial" panose="020B0604020202020204" pitchFamily="34" charset="0"/>
                        </a:rPr>
                        <a:t>Difference</a:t>
                      </a:r>
                    </a:p>
                  </a:txBody>
                  <a:tcPr anchor="ctr"/>
                </a:tc>
                <a:extLst>
                  <a:ext uri="{0D108BD9-81ED-4DB2-BD59-A6C34878D82A}">
                    <a16:rowId xmlns:a16="http://schemas.microsoft.com/office/drawing/2014/main" xmlns="" val="10000"/>
                  </a:ext>
                </a:extLst>
              </a:tr>
              <a:tr h="483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5-Digit DSCF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latin typeface="Arial" panose="020B0604020202020204" pitchFamily="34" charset="0"/>
                          <a:cs typeface="Arial" panose="020B0604020202020204" pitchFamily="34" charset="0"/>
                        </a:rPr>
                        <a:t>$0.525</a:t>
                      </a:r>
                      <a:endParaRPr lang="en-US" sz="1600" b="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latin typeface="Arial" panose="020B0604020202020204" pitchFamily="34" charset="0"/>
                          <a:cs typeface="Arial" panose="020B0604020202020204" pitchFamily="34" charset="0"/>
                        </a:rPr>
                        <a:t>$0.544</a:t>
                      </a:r>
                      <a:endParaRPr lang="en-US" sz="1600" b="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latin typeface="Arial" panose="020B0604020202020204" pitchFamily="34" charset="0"/>
                          <a:cs typeface="Arial" panose="020B0604020202020204" pitchFamily="34" charset="0"/>
                        </a:rPr>
                        <a:t>$0.019</a:t>
                      </a:r>
                      <a:endParaRPr lang="en-US" sz="1600" b="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latin typeface="Arial" panose="020B0604020202020204" pitchFamily="34" charset="0"/>
                          <a:cs typeface="Arial" panose="020B0604020202020204" pitchFamily="34" charset="0"/>
                        </a:rPr>
                        <a:t>3.52%</a:t>
                      </a:r>
                      <a:endParaRPr lang="en-US" sz="1600" b="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1"/>
                  </a:ext>
                </a:extLst>
              </a:tr>
              <a:tr h="631295">
                <a:tc>
                  <a:txBody>
                    <a:bodyPr/>
                    <a:lstStyle/>
                    <a:p>
                      <a:r>
                        <a:rPr lang="en-US" sz="1600" b="1" dirty="0">
                          <a:latin typeface="Arial" panose="020B0604020202020204" pitchFamily="34" charset="0"/>
                          <a:cs typeface="Arial" panose="020B0604020202020204" pitchFamily="34" charset="0"/>
                        </a:rPr>
                        <a:t>C-R Basic</a:t>
                      </a:r>
                      <a:r>
                        <a:rPr lang="en-US" sz="1600" b="1" baseline="0" dirty="0">
                          <a:latin typeface="Arial" panose="020B0604020202020204" pitchFamily="34" charset="0"/>
                          <a:cs typeface="Arial" panose="020B0604020202020204" pitchFamily="34" charset="0"/>
                        </a:rPr>
                        <a:t> DSCF </a:t>
                      </a:r>
                      <a:endParaRPr lang="en-US" sz="1600" b="1"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$0.400</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$0.403</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$0.003</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0.88%</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r h="567814">
                <a:tc>
                  <a:txBody>
                    <a:bodyPr/>
                    <a:lstStyle/>
                    <a:p>
                      <a:r>
                        <a:rPr lang="en-US" sz="1600" b="1" dirty="0">
                          <a:latin typeface="Arial" panose="020B0604020202020204" pitchFamily="34" charset="0"/>
                          <a:cs typeface="Arial" panose="020B0604020202020204" pitchFamily="34" charset="0"/>
                        </a:rPr>
                        <a:t>C-R on 5-Digit DSCF Pallets</a:t>
                      </a:r>
                    </a:p>
                  </a:txBody>
                  <a:tcPr anchor="ctr"/>
                </a:tc>
                <a:tc>
                  <a:txBody>
                    <a:bodyPr/>
                    <a:lstStyle/>
                    <a:p>
                      <a:pPr algn="ctr"/>
                      <a:r>
                        <a:rPr lang="en-US" sz="1600" dirty="0">
                          <a:latin typeface="Arial" panose="020B0604020202020204" pitchFamily="34" charset="0"/>
                          <a:cs typeface="Arial" panose="020B0604020202020204" pitchFamily="34" charset="0"/>
                        </a:rPr>
                        <a:t>$0.379</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$0.384</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$0.005</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1.45%</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3"/>
                  </a:ext>
                </a:extLst>
              </a:tr>
              <a:tr h="567814">
                <a:tc>
                  <a:txBody>
                    <a:bodyPr/>
                    <a:lstStyle/>
                    <a:p>
                      <a:r>
                        <a:rPr lang="en-US" sz="1600" b="1" dirty="0">
                          <a:latin typeface="Arial" panose="020B0604020202020204" pitchFamily="34" charset="0"/>
                          <a:cs typeface="Arial" panose="020B0604020202020204" pitchFamily="34" charset="0"/>
                        </a:rPr>
                        <a:t>C-R on 5-Digit DDU Pallets</a:t>
                      </a:r>
                    </a:p>
                  </a:txBody>
                  <a:tcPr anchor="ctr"/>
                </a:tc>
                <a:tc>
                  <a:txBody>
                    <a:bodyPr/>
                    <a:lstStyle/>
                    <a:p>
                      <a:pPr algn="ctr"/>
                      <a:r>
                        <a:rPr lang="en-US" sz="1600" dirty="0">
                          <a:latin typeface="Arial" panose="020B0604020202020204" pitchFamily="34" charset="0"/>
                          <a:cs typeface="Arial" panose="020B0604020202020204" pitchFamily="34" charset="0"/>
                        </a:rPr>
                        <a:t>$0.360</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$0.363</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$0.003</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0.83%</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4"/>
                  </a:ext>
                </a:extLst>
              </a:tr>
              <a:tr h="451118">
                <a:tc>
                  <a:txBody>
                    <a:bodyPr/>
                    <a:lstStyle/>
                    <a:p>
                      <a:r>
                        <a:rPr lang="en-US" sz="1600" b="1" dirty="0">
                          <a:latin typeface="Arial" panose="020B0604020202020204" pitchFamily="34" charset="0"/>
                          <a:cs typeface="Arial" panose="020B0604020202020204" pitchFamily="34" charset="0"/>
                        </a:rPr>
                        <a:t>HD DSCF</a:t>
                      </a:r>
                    </a:p>
                  </a:txBody>
                  <a:tcPr anchor="ctr"/>
                </a:tc>
                <a:tc>
                  <a:txBody>
                    <a:bodyPr/>
                    <a:lstStyle/>
                    <a:p>
                      <a:pPr algn="ctr"/>
                      <a:r>
                        <a:rPr lang="en-US" sz="1600" dirty="0">
                          <a:latin typeface="Arial" panose="020B0604020202020204" pitchFamily="34" charset="0"/>
                          <a:cs typeface="Arial" panose="020B0604020202020204" pitchFamily="34" charset="0"/>
                        </a:rPr>
                        <a:t>$0.311</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$0.311</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$0.000</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0.00%</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5"/>
                  </a:ext>
                </a:extLst>
              </a:tr>
              <a:tr h="493148">
                <a:tc>
                  <a:txBody>
                    <a:bodyPr/>
                    <a:lstStyle/>
                    <a:p>
                      <a:r>
                        <a:rPr lang="en-US" sz="1600" b="1" dirty="0">
                          <a:latin typeface="Arial" panose="020B0604020202020204" pitchFamily="34" charset="0"/>
                          <a:cs typeface="Arial" panose="020B0604020202020204" pitchFamily="34" charset="0"/>
                        </a:rPr>
                        <a:t>HD+ DSCF</a:t>
                      </a:r>
                    </a:p>
                  </a:txBody>
                  <a:tcPr anchor="ctr"/>
                </a:tc>
                <a:tc>
                  <a:txBody>
                    <a:bodyPr/>
                    <a:lstStyle/>
                    <a:p>
                      <a:pPr algn="ctr"/>
                      <a:r>
                        <a:rPr lang="en-US" sz="1600" dirty="0">
                          <a:latin typeface="Arial" panose="020B0604020202020204" pitchFamily="34" charset="0"/>
                          <a:cs typeface="Arial" panose="020B0604020202020204" pitchFamily="34" charset="0"/>
                        </a:rPr>
                        <a:t>$0.293</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$0.293</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$0.000</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0.00%</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6"/>
                  </a:ext>
                </a:extLst>
              </a:tr>
              <a:tr h="481680">
                <a:tc>
                  <a:txBody>
                    <a:bodyPr/>
                    <a:lstStyle/>
                    <a:p>
                      <a:r>
                        <a:rPr lang="en-US" sz="1600" b="1" dirty="0">
                          <a:latin typeface="Arial" panose="020B0604020202020204" pitchFamily="34" charset="0"/>
                          <a:cs typeface="Arial" panose="020B0604020202020204" pitchFamily="34" charset="0"/>
                        </a:rPr>
                        <a:t>Saturation DSCF</a:t>
                      </a:r>
                    </a:p>
                  </a:txBody>
                  <a:tcPr anchor="ctr"/>
                </a:tc>
                <a:tc>
                  <a:txBody>
                    <a:bodyPr/>
                    <a:lstStyle/>
                    <a:p>
                      <a:pPr algn="ctr"/>
                      <a:r>
                        <a:rPr lang="en-US" sz="1600" dirty="0">
                          <a:latin typeface="Arial" panose="020B0604020202020204" pitchFamily="34" charset="0"/>
                          <a:cs typeface="Arial" panose="020B0604020202020204" pitchFamily="34" charset="0"/>
                        </a:rPr>
                        <a:t>$0.285</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$0.285</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$0.000</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0.00%</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7"/>
                  </a:ext>
                </a:extLst>
              </a:tr>
              <a:tr h="567814">
                <a:tc>
                  <a:txBody>
                    <a:bodyPr/>
                    <a:lstStyle/>
                    <a:p>
                      <a:r>
                        <a:rPr lang="en-US" sz="1600" b="1" dirty="0">
                          <a:latin typeface="Arial" panose="020B0604020202020204" pitchFamily="34" charset="0"/>
                          <a:cs typeface="Arial" panose="020B0604020202020204" pitchFamily="34" charset="0"/>
                        </a:rPr>
                        <a:t>Saturation DDU</a:t>
                      </a:r>
                    </a:p>
                  </a:txBody>
                  <a:tcPr anchor="ctr"/>
                </a:tc>
                <a:tc>
                  <a:txBody>
                    <a:bodyPr/>
                    <a:lstStyle/>
                    <a:p>
                      <a:pPr algn="ctr"/>
                      <a:r>
                        <a:rPr lang="en-US" sz="1600" dirty="0">
                          <a:latin typeface="Arial" panose="020B0604020202020204" pitchFamily="34" charset="0"/>
                          <a:cs typeface="Arial" panose="020B0604020202020204" pitchFamily="34" charset="0"/>
                        </a:rPr>
                        <a:t>$0.251</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$0.255</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$0.004</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1.60%</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8"/>
                  </a:ext>
                </a:extLst>
              </a:tr>
            </a:tbl>
          </a:graphicData>
        </a:graphic>
      </p:graphicFrame>
      <p:sp>
        <p:nvSpPr>
          <p:cNvPr id="3" name="TextBox 2"/>
          <p:cNvSpPr txBox="1"/>
          <p:nvPr/>
        </p:nvSpPr>
        <p:spPr>
          <a:xfrm>
            <a:off x="435436" y="6172200"/>
            <a:ext cx="7565564" cy="338554"/>
          </a:xfrm>
          <a:prstGeom prst="rect">
            <a:avLst/>
          </a:prstGeom>
          <a:noFill/>
        </p:spPr>
        <p:txBody>
          <a:bodyPr wrap="square" rtlCol="0">
            <a:spAutoFit/>
          </a:bodyPr>
          <a:lstStyle/>
          <a:p>
            <a:pPr>
              <a:buNone/>
            </a:pPr>
            <a:r>
              <a:rPr lang="en-US" b="0" dirty="0">
                <a:solidFill>
                  <a:schemeClr val="tx1"/>
                </a:solidFill>
                <a:latin typeface="Calibri" panose="020F0502020204030204" pitchFamily="34" charset="0"/>
                <a:cs typeface="Calibri" panose="020F0502020204030204" pitchFamily="34" charset="0"/>
              </a:rPr>
              <a:t>*3 decimal points shown.</a:t>
            </a:r>
          </a:p>
        </p:txBody>
      </p:sp>
      <p:sp>
        <p:nvSpPr>
          <p:cNvPr id="9" name="Slide Number Placeholder 9"/>
          <p:cNvSpPr>
            <a:spLocks noGrp="1"/>
          </p:cNvSpPr>
          <p:nvPr>
            <p:ph type="sldNum" sz="quarter" idx="4294967295"/>
          </p:nvPr>
        </p:nvSpPr>
        <p:spPr>
          <a:xfrm>
            <a:off x="6553200" y="6477000"/>
            <a:ext cx="2438400" cy="228600"/>
          </a:xfrm>
          <a:prstGeom prst="rect">
            <a:avLst/>
          </a:prstGeom>
        </p:spPr>
        <p:txBody>
          <a:bodyPr/>
          <a:lstStyle/>
          <a:p>
            <a:fld id="{AC8C5E80-BC7E-4B67-BBB4-E8B43F4E9F72}" type="slidenum">
              <a:rPr lang="en-US" altLang="en-US" sz="1000" smtClean="0"/>
              <a:pPr/>
              <a:t>13</a:t>
            </a:fld>
            <a:endParaRPr lang="en-US" altLang="en-US" sz="1000" dirty="0"/>
          </a:p>
        </p:txBody>
      </p:sp>
      <p:sp>
        <p:nvSpPr>
          <p:cNvPr id="7" name="TextBox 6">
            <a:extLst>
              <a:ext uri="{FF2B5EF4-FFF2-40B4-BE49-F238E27FC236}">
                <a16:creationId xmlns:a16="http://schemas.microsoft.com/office/drawing/2014/main" xmlns="" id="{DC96264B-998F-487C-9349-73F533127EFF}"/>
              </a:ext>
            </a:extLst>
          </p:cNvPr>
          <p:cNvSpPr txBox="1"/>
          <p:nvPr/>
        </p:nvSpPr>
        <p:spPr>
          <a:xfrm>
            <a:off x="4130842" y="22126"/>
            <a:ext cx="5013158" cy="954107"/>
          </a:xfrm>
          <a:prstGeom prst="rect">
            <a:avLst/>
          </a:prstGeom>
          <a:noFill/>
        </p:spPr>
        <p:txBody>
          <a:bodyPr wrap="square" rtlCol="0">
            <a:spAutoFit/>
          </a:bodyPr>
          <a:lstStyle/>
          <a:p>
            <a:pPr algn="r"/>
            <a:r>
              <a:rPr lang="en-US" sz="2800" dirty="0">
                <a:solidFill>
                  <a:schemeClr val="bg1"/>
                </a:solidFill>
              </a:rPr>
              <a:t>Marketing Mail</a:t>
            </a:r>
          </a:p>
          <a:p>
            <a:pPr algn="r"/>
            <a:r>
              <a:rPr lang="en-US" sz="2800" dirty="0">
                <a:solidFill>
                  <a:schemeClr val="bg1"/>
                </a:solidFill>
              </a:rPr>
              <a:t>2020 Price Change</a:t>
            </a:r>
          </a:p>
        </p:txBody>
      </p:sp>
    </p:spTree>
    <p:extLst>
      <p:ext uri="{BB962C8B-B14F-4D97-AF65-F5344CB8AC3E}">
        <p14:creationId xmlns:p14="http://schemas.microsoft.com/office/powerpoint/2010/main" val="27165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9"/>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rgbClr val="000066"/>
                </a:solidFill>
                <a:latin typeface="Arial" charset="0"/>
              </a:defRPr>
            </a:lvl1pPr>
            <a:lvl2pPr marL="557213" indent="-214313" eaLnBrk="0" hangingPunct="0">
              <a:defRPr sz="1200" b="1">
                <a:solidFill>
                  <a:srgbClr val="000066"/>
                </a:solidFill>
                <a:latin typeface="Arial" charset="0"/>
              </a:defRPr>
            </a:lvl2pPr>
            <a:lvl3pPr marL="857250" indent="-171450" eaLnBrk="0" hangingPunct="0">
              <a:defRPr sz="1200" b="1">
                <a:solidFill>
                  <a:srgbClr val="000066"/>
                </a:solidFill>
                <a:latin typeface="Arial" charset="0"/>
              </a:defRPr>
            </a:lvl3pPr>
            <a:lvl4pPr marL="1200150" indent="-171450" eaLnBrk="0" hangingPunct="0">
              <a:defRPr sz="1200" b="1">
                <a:solidFill>
                  <a:srgbClr val="000066"/>
                </a:solidFill>
                <a:latin typeface="Arial" charset="0"/>
              </a:defRPr>
            </a:lvl4pPr>
            <a:lvl5pPr marL="1543050" indent="-171450" eaLnBrk="0" hangingPunct="0">
              <a:defRPr sz="1200" b="1">
                <a:solidFill>
                  <a:srgbClr val="000066"/>
                </a:solidFill>
                <a:latin typeface="Arial" charset="0"/>
              </a:defRPr>
            </a:lvl5pPr>
            <a:lvl6pPr marL="1885950" indent="-171450" eaLnBrk="0" fontAlgn="base" hangingPunct="0">
              <a:spcBef>
                <a:spcPct val="0"/>
              </a:spcBef>
              <a:spcAft>
                <a:spcPct val="0"/>
              </a:spcAft>
              <a:defRPr sz="1200" b="1">
                <a:solidFill>
                  <a:srgbClr val="000066"/>
                </a:solidFill>
                <a:latin typeface="Arial" charset="0"/>
              </a:defRPr>
            </a:lvl6pPr>
            <a:lvl7pPr marL="2228850" indent="-171450" eaLnBrk="0" fontAlgn="base" hangingPunct="0">
              <a:spcBef>
                <a:spcPct val="0"/>
              </a:spcBef>
              <a:spcAft>
                <a:spcPct val="0"/>
              </a:spcAft>
              <a:defRPr sz="1200" b="1">
                <a:solidFill>
                  <a:srgbClr val="000066"/>
                </a:solidFill>
                <a:latin typeface="Arial" charset="0"/>
              </a:defRPr>
            </a:lvl7pPr>
            <a:lvl8pPr marL="2571750" indent="-171450" eaLnBrk="0" fontAlgn="base" hangingPunct="0">
              <a:spcBef>
                <a:spcPct val="0"/>
              </a:spcBef>
              <a:spcAft>
                <a:spcPct val="0"/>
              </a:spcAft>
              <a:defRPr sz="1200" b="1">
                <a:solidFill>
                  <a:srgbClr val="000066"/>
                </a:solidFill>
                <a:latin typeface="Arial" charset="0"/>
              </a:defRPr>
            </a:lvl8pPr>
            <a:lvl9pPr marL="2914650" indent="-171450" eaLnBrk="0" fontAlgn="base" hangingPunct="0">
              <a:spcBef>
                <a:spcPct val="0"/>
              </a:spcBef>
              <a:spcAft>
                <a:spcPct val="0"/>
              </a:spcAft>
              <a:defRPr sz="1200" b="1">
                <a:solidFill>
                  <a:srgbClr val="000066"/>
                </a:solidFill>
                <a:latin typeface="Arial" charset="0"/>
              </a:defRPr>
            </a:lvl9pPr>
          </a:lstStyle>
          <a:p>
            <a:fld id="{F4BEE089-D362-4F1F-BDA3-D0FBA80DE54E}" type="slidenum">
              <a:rPr lang="en-US" sz="750">
                <a:solidFill>
                  <a:srgbClr val="989A99"/>
                </a:solidFill>
              </a:rPr>
              <a:pPr/>
              <a:t>14</a:t>
            </a:fld>
            <a:endParaRPr lang="en-US" sz="750" dirty="0">
              <a:solidFill>
                <a:srgbClr val="989A9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54718554"/>
              </p:ext>
            </p:extLst>
          </p:nvPr>
        </p:nvGraphicFramePr>
        <p:xfrm>
          <a:off x="515668" y="1722764"/>
          <a:ext cx="8229600" cy="1668768"/>
        </p:xfrm>
        <a:graphic>
          <a:graphicData uri="http://schemas.openxmlformats.org/drawingml/2006/table">
            <a:tbl>
              <a:tblPr/>
              <a:tblGrid>
                <a:gridCol w="5658003">
                  <a:extLst>
                    <a:ext uri="{9D8B030D-6E8A-4147-A177-3AD203B41FA5}">
                      <a16:colId xmlns:a16="http://schemas.microsoft.com/office/drawing/2014/main" xmlns="" val="20000"/>
                    </a:ext>
                  </a:extLst>
                </a:gridCol>
                <a:gridCol w="2571597">
                  <a:extLst>
                    <a:ext uri="{9D8B030D-6E8A-4147-A177-3AD203B41FA5}">
                      <a16:colId xmlns:a16="http://schemas.microsoft.com/office/drawing/2014/main" xmlns="" val="20001"/>
                    </a:ext>
                  </a:extLst>
                </a:gridCol>
              </a:tblGrid>
              <a:tr h="6399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Periodicals</a:t>
                      </a:r>
                    </a:p>
                  </a:txBody>
                  <a:tcPr marL="68579" marR="68579" marT="34288" marB="34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Percent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Change</a:t>
                      </a:r>
                    </a:p>
                  </a:txBody>
                  <a:tcPr marL="68579" marR="68579" marT="34288" marB="34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115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Outside County</a:t>
                      </a:r>
                    </a:p>
                  </a:txBody>
                  <a:tcPr marL="68579" marR="68579" marT="34288" marB="34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1.92%</a:t>
                      </a:r>
                    </a:p>
                  </a:txBody>
                  <a:tcPr marL="68579" marR="68579" marT="34288" marB="34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1"/>
                  </a:ext>
                </a:extLst>
              </a:tr>
              <a:tr h="4115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Inside County</a:t>
                      </a:r>
                    </a:p>
                  </a:txBody>
                  <a:tcPr marL="68579" marR="68579" marT="34288" marB="34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D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1.46%</a:t>
                      </a:r>
                    </a:p>
                  </a:txBody>
                  <a:tcPr marL="68579" marR="68579" marT="34288" marB="34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DEF"/>
                    </a:solidFill>
                  </a:tcPr>
                </a:tc>
                <a:extLst>
                  <a:ext uri="{0D108BD9-81ED-4DB2-BD59-A6C34878D82A}">
                    <a16:rowId xmlns:a16="http://schemas.microsoft.com/office/drawing/2014/main" xmlns="" val="10002"/>
                  </a:ext>
                </a:extLst>
              </a:tr>
            </a:tbl>
          </a:graphicData>
        </a:graphic>
      </p:graphicFrame>
      <p:sp>
        <p:nvSpPr>
          <p:cNvPr id="4" name="TextBox 3"/>
          <p:cNvSpPr txBox="1"/>
          <p:nvPr/>
        </p:nvSpPr>
        <p:spPr>
          <a:xfrm>
            <a:off x="931025" y="3579109"/>
            <a:ext cx="6550430" cy="2554545"/>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Most larger-circulation publications will pay 1% to 4% more in postage.  </a:t>
            </a:r>
          </a:p>
          <a:p>
            <a:pPr marL="285750" indent="-285750">
              <a:buClr>
                <a:schemeClr val="tx1"/>
              </a:buCl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Postage for larger Nonprofit publications will increase 0.8% to 1.8%.  </a:t>
            </a:r>
          </a:p>
          <a:p>
            <a:pPr marL="285750" indent="-285750">
              <a:buClr>
                <a:schemeClr val="tx1"/>
              </a:buCl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Smaller-circulation publications may see above-average increases due to less presorting, lighter-weight pieces, and a higher percentage of nonmachinable pieces.</a:t>
            </a:r>
            <a:endParaRPr lang="en-US" sz="2000" b="0" dirty="0">
              <a:solidFill>
                <a:srgbClr val="00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EC946CC1-335D-4D80-A49F-8339CA121CB2}"/>
              </a:ext>
            </a:extLst>
          </p:cNvPr>
          <p:cNvSpPr txBox="1"/>
          <p:nvPr/>
        </p:nvSpPr>
        <p:spPr>
          <a:xfrm>
            <a:off x="4130842" y="22126"/>
            <a:ext cx="5013158" cy="954107"/>
          </a:xfrm>
          <a:prstGeom prst="rect">
            <a:avLst/>
          </a:prstGeom>
          <a:noFill/>
        </p:spPr>
        <p:txBody>
          <a:bodyPr wrap="square" rtlCol="0">
            <a:spAutoFit/>
          </a:bodyPr>
          <a:lstStyle/>
          <a:p>
            <a:pPr algn="r"/>
            <a:r>
              <a:rPr lang="en-US" sz="2800" dirty="0">
                <a:solidFill>
                  <a:schemeClr val="bg1"/>
                </a:solidFill>
              </a:rPr>
              <a:t>Periodicals</a:t>
            </a:r>
          </a:p>
          <a:p>
            <a:pPr algn="r"/>
            <a:r>
              <a:rPr lang="en-US" sz="2800" dirty="0">
                <a:solidFill>
                  <a:schemeClr val="bg1"/>
                </a:solidFill>
              </a:rPr>
              <a:t>2020 Price Change</a:t>
            </a:r>
          </a:p>
        </p:txBody>
      </p:sp>
      <p:sp>
        <p:nvSpPr>
          <p:cNvPr id="7" name="Rectangle 2">
            <a:extLst>
              <a:ext uri="{FF2B5EF4-FFF2-40B4-BE49-F238E27FC236}">
                <a16:creationId xmlns:a16="http://schemas.microsoft.com/office/drawing/2014/main" xmlns="" id="{56AA3687-9655-4375-8A23-EAD9BC0A2011}"/>
              </a:ext>
            </a:extLst>
          </p:cNvPr>
          <p:cNvSpPr>
            <a:spLocks noChangeArrowheads="1"/>
          </p:cNvSpPr>
          <p:nvPr/>
        </p:nvSpPr>
        <p:spPr bwMode="auto">
          <a:xfrm>
            <a:off x="312468" y="1114425"/>
            <a:ext cx="8636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r>
              <a:rPr lang="en-US" sz="3200" dirty="0">
                <a:solidFill>
                  <a:schemeClr val="tx1"/>
                </a:solidFill>
                <a:latin typeface="Arial" panose="020B0604020202020204" pitchFamily="34" charset="0"/>
                <a:cs typeface="Arial" panose="020B0604020202020204" pitchFamily="34" charset="0"/>
              </a:rPr>
              <a:t>Periodicals:  1.9% overall increase</a:t>
            </a:r>
          </a:p>
        </p:txBody>
      </p:sp>
    </p:spTree>
    <p:extLst>
      <p:ext uri="{BB962C8B-B14F-4D97-AF65-F5344CB8AC3E}">
        <p14:creationId xmlns:p14="http://schemas.microsoft.com/office/powerpoint/2010/main" val="511003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fld id="{DD977BB3-CEA7-4651-9F4D-89F887CC9FC8}" type="slidenum">
              <a:rPr lang="en-US" sz="1000" smtClean="0">
                <a:solidFill>
                  <a:srgbClr val="989A99"/>
                </a:solidFill>
              </a:rPr>
              <a:pPr/>
              <a:t>15</a:t>
            </a:fld>
            <a:endParaRPr lang="en-US" sz="1000" dirty="0">
              <a:solidFill>
                <a:srgbClr val="989A99"/>
              </a:solidFill>
            </a:endParaRPr>
          </a:p>
        </p:txBody>
      </p:sp>
      <p:sp>
        <p:nvSpPr>
          <p:cNvPr id="18435" name="Rectangle 3"/>
          <p:cNvSpPr>
            <a:spLocks noChangeArrowheads="1"/>
          </p:cNvSpPr>
          <p:nvPr/>
        </p:nvSpPr>
        <p:spPr bwMode="auto">
          <a:xfrm>
            <a:off x="295506" y="1067010"/>
            <a:ext cx="8636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r>
              <a:rPr lang="en-US" sz="3200" dirty="0">
                <a:solidFill>
                  <a:schemeClr val="tx1"/>
                </a:solidFill>
                <a:latin typeface="Arial" panose="020B0604020202020204" pitchFamily="34" charset="0"/>
                <a:cs typeface="Arial" panose="020B0604020202020204" pitchFamily="34" charset="0"/>
              </a:rPr>
              <a:t>Package Services – </a:t>
            </a:r>
            <a:r>
              <a:rPr lang="en-US" sz="3200" b="0" dirty="0">
                <a:solidFill>
                  <a:schemeClr val="tx1"/>
                </a:solidFill>
                <a:latin typeface="Arial" panose="020B0604020202020204" pitchFamily="34" charset="0"/>
                <a:cs typeface="Arial" panose="020B0604020202020204" pitchFamily="34" charset="0"/>
              </a:rPr>
              <a:t>1.9% overall increase</a:t>
            </a:r>
            <a:r>
              <a:rPr lang="en-US" sz="3200" dirty="0">
                <a:solidFill>
                  <a:schemeClr val="tx1"/>
                </a:solidFill>
                <a:latin typeface="Arial" panose="020B0604020202020204" pitchFamily="34" charset="0"/>
                <a:cs typeface="Arial" panose="020B0604020202020204" pitchFamily="34" charset="0"/>
              </a:rPr>
              <a:t> </a:t>
            </a:r>
          </a:p>
        </p:txBody>
      </p:sp>
      <p:sp>
        <p:nvSpPr>
          <p:cNvPr id="2" name="TextBox 1"/>
          <p:cNvSpPr txBox="1"/>
          <p:nvPr/>
        </p:nvSpPr>
        <p:spPr>
          <a:xfrm>
            <a:off x="295505" y="6567100"/>
            <a:ext cx="8426463" cy="276999"/>
          </a:xfrm>
          <a:prstGeom prst="rect">
            <a:avLst/>
          </a:prstGeom>
          <a:noFill/>
        </p:spPr>
        <p:txBody>
          <a:bodyPr wrap="square" rtlCol="0">
            <a:spAutoFit/>
          </a:bodyPr>
          <a:lstStyle/>
          <a:p>
            <a:endParaRPr lang="en-US" sz="1200" dirty="0">
              <a:solidFill>
                <a:schemeClr val="tx1"/>
              </a:solidFill>
            </a:endParaRPr>
          </a:p>
        </p:txBody>
      </p:sp>
      <p:sp>
        <p:nvSpPr>
          <p:cNvPr id="7" name="TextBox 6">
            <a:extLst>
              <a:ext uri="{FF2B5EF4-FFF2-40B4-BE49-F238E27FC236}">
                <a16:creationId xmlns:a16="http://schemas.microsoft.com/office/drawing/2014/main" xmlns="" id="{EBF07A7C-15E1-4961-9092-E4E8C5D7EC30}"/>
              </a:ext>
            </a:extLst>
          </p:cNvPr>
          <p:cNvSpPr txBox="1"/>
          <p:nvPr/>
        </p:nvSpPr>
        <p:spPr>
          <a:xfrm>
            <a:off x="4130842" y="22126"/>
            <a:ext cx="5013158" cy="954107"/>
          </a:xfrm>
          <a:prstGeom prst="rect">
            <a:avLst/>
          </a:prstGeom>
          <a:noFill/>
        </p:spPr>
        <p:txBody>
          <a:bodyPr wrap="square" rtlCol="0">
            <a:spAutoFit/>
          </a:bodyPr>
          <a:lstStyle/>
          <a:p>
            <a:pPr algn="r"/>
            <a:r>
              <a:rPr lang="en-US" sz="2800" dirty="0">
                <a:solidFill>
                  <a:schemeClr val="bg1"/>
                </a:solidFill>
              </a:rPr>
              <a:t>Package Services</a:t>
            </a:r>
          </a:p>
          <a:p>
            <a:pPr algn="r"/>
            <a:r>
              <a:rPr lang="en-US" sz="2800" dirty="0">
                <a:solidFill>
                  <a:schemeClr val="bg1"/>
                </a:solidFill>
              </a:rPr>
              <a:t>2020 Price Change</a:t>
            </a:r>
          </a:p>
        </p:txBody>
      </p:sp>
      <p:graphicFrame>
        <p:nvGraphicFramePr>
          <p:cNvPr id="8" name="Table 7"/>
          <p:cNvGraphicFramePr>
            <a:graphicFrameLocks noGrp="1"/>
          </p:cNvGraphicFramePr>
          <p:nvPr>
            <p:extLst>
              <p:ext uri="{D42A27DB-BD31-4B8C-83A1-F6EECF244321}">
                <p14:modId xmlns:p14="http://schemas.microsoft.com/office/powerpoint/2010/main" val="1850024633"/>
              </p:ext>
            </p:extLst>
          </p:nvPr>
        </p:nvGraphicFramePr>
        <p:xfrm>
          <a:off x="2373434" y="1480766"/>
          <a:ext cx="4397133" cy="4936009"/>
        </p:xfrm>
        <a:graphic>
          <a:graphicData uri="http://schemas.openxmlformats.org/drawingml/2006/table">
            <a:tbl>
              <a:tblPr firstRow="1" bandRow="1">
                <a:tableStyleId>{5C22544A-7EE6-4342-B048-85BDC9FD1C3A}</a:tableStyleId>
              </a:tblPr>
              <a:tblGrid>
                <a:gridCol w="3022464">
                  <a:extLst>
                    <a:ext uri="{9D8B030D-6E8A-4147-A177-3AD203B41FA5}">
                      <a16:colId xmlns:a16="http://schemas.microsoft.com/office/drawing/2014/main" xmlns="" val="20000"/>
                    </a:ext>
                  </a:extLst>
                </a:gridCol>
                <a:gridCol w="1374669">
                  <a:extLst>
                    <a:ext uri="{9D8B030D-6E8A-4147-A177-3AD203B41FA5}">
                      <a16:colId xmlns:a16="http://schemas.microsoft.com/office/drawing/2014/main" xmlns="" val="20001"/>
                    </a:ext>
                  </a:extLst>
                </a:gridCol>
              </a:tblGrid>
              <a:tr h="5813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Product</a:t>
                      </a:r>
                      <a:endParaRPr kumimoji="0" lang="en-US" sz="16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Percent Change</a:t>
                      </a:r>
                      <a:endParaRPr kumimoji="0" lang="en-US" sz="16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horzOverflow="overflow"/>
                </a:tc>
                <a:extLst>
                  <a:ext uri="{0D108BD9-81ED-4DB2-BD59-A6C34878D82A}">
                    <a16:rowId xmlns:a16="http://schemas.microsoft.com/office/drawing/2014/main" xmlns="" val="10000"/>
                  </a:ext>
                </a:extLst>
              </a:tr>
              <a:tr h="45198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Lst>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Media Mail and Library Mail</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1.99%</a:t>
                      </a:r>
                    </a:p>
                  </a:txBody>
                  <a:tcPr horzOverflow="overflow"/>
                </a:tc>
                <a:extLst>
                  <a:ext uri="{0D108BD9-81ED-4DB2-BD59-A6C34878D82A}">
                    <a16:rowId xmlns:a16="http://schemas.microsoft.com/office/drawing/2014/main" xmlns="" val="10001"/>
                  </a:ext>
                </a:extLst>
              </a:tr>
              <a:tr h="3773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Bound Printed Matter</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horzOverflow="overflow"/>
                </a:tc>
                <a:extLst>
                  <a:ext uri="{0D108BD9-81ED-4DB2-BD59-A6C34878D82A}">
                    <a16:rowId xmlns:a16="http://schemas.microsoft.com/office/drawing/2014/main" xmlns="" val="10002"/>
                  </a:ext>
                </a:extLst>
              </a:tr>
              <a:tr h="35891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defRPr/>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	Flats – Overall</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1.98%</a:t>
                      </a:r>
                    </a:p>
                  </a:txBody>
                  <a:tcPr horzOverflow="overflow"/>
                </a:tc>
                <a:extLst>
                  <a:ext uri="{0D108BD9-81ED-4DB2-BD59-A6C34878D82A}">
                    <a16:rowId xmlns:a16="http://schemas.microsoft.com/office/drawing/2014/main" xmlns="" val="10003"/>
                  </a:ext>
                </a:extLst>
              </a:tr>
              <a:tr h="388576">
                <a:tc>
                  <a:txBody>
                    <a:bodyPr/>
                    <a:lstStyle/>
                    <a:p>
                      <a:pPr marL="457200" marR="0" lvl="1"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Carrier Route Origin</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2.26%</a:t>
                      </a:r>
                    </a:p>
                  </a:txBody>
                  <a:tcPr horzOverflow="overflow"/>
                </a:tc>
                <a:extLst>
                  <a:ext uri="{0D108BD9-81ED-4DB2-BD59-A6C34878D82A}">
                    <a16:rowId xmlns:a16="http://schemas.microsoft.com/office/drawing/2014/main" xmlns="" val="10004"/>
                  </a:ext>
                </a:extLst>
              </a:tr>
              <a:tr h="422120">
                <a:tc>
                  <a:txBody>
                    <a:bodyPr/>
                    <a:lstStyle/>
                    <a:p>
                      <a:pPr marL="457200" marR="0" lvl="1" indent="0" algn="l" defTabSz="914400" rtl="0" eaLnBrk="1" fontAlgn="base" latinLnBrk="0" hangingPunct="1">
                        <a:lnSpc>
                          <a:spcPct val="100000"/>
                        </a:lnSpc>
                        <a:spcBef>
                          <a:spcPct val="0"/>
                        </a:spcBef>
                        <a:spcAft>
                          <a:spcPct val="0"/>
                        </a:spcAft>
                        <a:buClrTx/>
                        <a:buSzTx/>
                        <a:buFontTx/>
                        <a:buNone/>
                        <a:tabLst>
                          <a:tab pos="228600" algn="l"/>
                        </a:tabLst>
                        <a:defRPr/>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Carrier Route DSCF</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2.35%</a:t>
                      </a:r>
                    </a:p>
                  </a:txBody>
                  <a:tcPr horzOverflow="overflow"/>
                </a:tc>
                <a:extLst>
                  <a:ext uri="{0D108BD9-81ED-4DB2-BD59-A6C34878D82A}">
                    <a16:rowId xmlns:a16="http://schemas.microsoft.com/office/drawing/2014/main" xmlns="" val="10005"/>
                  </a:ext>
                </a:extLst>
              </a:tr>
              <a:tr h="461447">
                <a:tc>
                  <a:txBody>
                    <a:bodyPr/>
                    <a:lstStyle/>
                    <a:p>
                      <a:pPr marL="457200" marR="0" lvl="1" indent="0" algn="l" defTabSz="914400" rtl="0" eaLnBrk="1" fontAlgn="base" latinLnBrk="0" hangingPunct="1">
                        <a:lnSpc>
                          <a:spcPct val="100000"/>
                        </a:lnSpc>
                        <a:spcBef>
                          <a:spcPct val="0"/>
                        </a:spcBef>
                        <a:spcAft>
                          <a:spcPct val="0"/>
                        </a:spcAft>
                        <a:buClrTx/>
                        <a:buSzTx/>
                        <a:buFontTx/>
                        <a:buNone/>
                        <a:tabLst>
                          <a:tab pos="228600" algn="l"/>
                        </a:tabLst>
                        <a:defRPr/>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Carrier Route DDU</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1.71%</a:t>
                      </a:r>
                    </a:p>
                  </a:txBody>
                  <a:tcPr horzOverflow="overflow"/>
                </a:tc>
                <a:extLst>
                  <a:ext uri="{0D108BD9-81ED-4DB2-BD59-A6C34878D82A}">
                    <a16:rowId xmlns:a16="http://schemas.microsoft.com/office/drawing/2014/main" xmlns="" val="10006"/>
                  </a:ext>
                </a:extLst>
              </a:tr>
              <a:tr h="45071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	Parcels – Overall</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1.74%</a:t>
                      </a:r>
                    </a:p>
                  </a:txBody>
                  <a:tcPr horzOverflow="overflow"/>
                </a:tc>
                <a:extLst>
                  <a:ext uri="{0D108BD9-81ED-4DB2-BD59-A6C34878D82A}">
                    <a16:rowId xmlns:a16="http://schemas.microsoft.com/office/drawing/2014/main" xmlns="" val="10007"/>
                  </a:ext>
                </a:extLst>
              </a:tr>
              <a:tr h="531314">
                <a:tc>
                  <a:txBody>
                    <a:bodyPr/>
                    <a:lstStyle/>
                    <a:p>
                      <a:pPr marL="457200" marR="0" lvl="1"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Basic Presort Origin</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2.32%</a:t>
                      </a:r>
                    </a:p>
                  </a:txBody>
                  <a:tcPr horzOverflow="overflow"/>
                </a:tc>
                <a:extLst>
                  <a:ext uri="{0D108BD9-81ED-4DB2-BD59-A6C34878D82A}">
                    <a16:rowId xmlns:a16="http://schemas.microsoft.com/office/drawing/2014/main" xmlns="" val="10008"/>
                  </a:ext>
                </a:extLst>
              </a:tr>
              <a:tr h="531314">
                <a:tc>
                  <a:txBody>
                    <a:bodyPr/>
                    <a:lstStyle/>
                    <a:p>
                      <a:pPr marL="457200" marR="0" lvl="1" indent="0" algn="l" defTabSz="914400" rtl="0" eaLnBrk="1" fontAlgn="base" latinLnBrk="0" hangingPunct="1">
                        <a:lnSpc>
                          <a:spcPct val="100000"/>
                        </a:lnSpc>
                        <a:spcBef>
                          <a:spcPct val="0"/>
                        </a:spcBef>
                        <a:spcAft>
                          <a:spcPct val="0"/>
                        </a:spcAft>
                        <a:buClrTx/>
                        <a:buSzTx/>
                        <a:buFontTx/>
                        <a:buNone/>
                        <a:tabLst>
                          <a:tab pos="228600" algn="l"/>
                        </a:tabLst>
                        <a:defRPr/>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Basic Presort DSCF</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1.85%</a:t>
                      </a:r>
                    </a:p>
                  </a:txBody>
                  <a:tcPr horzOverflow="overflow"/>
                </a:tc>
              </a:tr>
              <a:tr h="380923">
                <a:tc>
                  <a:txBody>
                    <a:bodyPr/>
                    <a:lstStyle/>
                    <a:p>
                      <a:pPr marL="457200" marR="0" lvl="1" indent="0" algn="l" defTabSz="914400" rtl="0" eaLnBrk="1" fontAlgn="base" latinLnBrk="0" hangingPunct="1">
                        <a:lnSpc>
                          <a:spcPct val="100000"/>
                        </a:lnSpc>
                        <a:spcBef>
                          <a:spcPct val="0"/>
                        </a:spcBef>
                        <a:spcAft>
                          <a:spcPct val="0"/>
                        </a:spcAft>
                        <a:buClrTx/>
                        <a:buSzTx/>
                        <a:buFontTx/>
                        <a:buNone/>
                        <a:tabLst>
                          <a:tab pos="228600" algn="l"/>
                        </a:tabLst>
                        <a:defRPr/>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Basic Presort DDU</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1.46%</a:t>
                      </a:r>
                    </a:p>
                  </a:txBody>
                  <a:tcPr horzOverflow="overflow"/>
                </a:tc>
              </a:tr>
            </a:tbl>
          </a:graphicData>
        </a:graphic>
      </p:graphicFrame>
    </p:spTree>
    <p:extLst>
      <p:ext uri="{BB962C8B-B14F-4D97-AF65-F5344CB8AC3E}">
        <p14:creationId xmlns:p14="http://schemas.microsoft.com/office/powerpoint/2010/main" val="365448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7297FE3-C4F0-4C81-8FEA-48A0D7B58410}" type="slidenum">
              <a:rPr lang="en-US" smtClean="0"/>
              <a:pPr>
                <a:defRPr/>
              </a:pPr>
              <a:t>16</a:t>
            </a:fld>
            <a:endParaRPr lang="en-US" dirty="0"/>
          </a:p>
        </p:txBody>
      </p:sp>
      <p:sp>
        <p:nvSpPr>
          <p:cNvPr id="4" name="Rectangle 2"/>
          <p:cNvSpPr>
            <a:spLocks noChangeArrowheads="1"/>
          </p:cNvSpPr>
          <p:nvPr/>
        </p:nvSpPr>
        <p:spPr bwMode="auto">
          <a:xfrm>
            <a:off x="570935" y="1352129"/>
            <a:ext cx="7436991" cy="45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nchor="ctr"/>
          <a:lstStyle/>
          <a:p>
            <a:r>
              <a:rPr lang="en-US" sz="3200" dirty="0">
                <a:solidFill>
                  <a:srgbClr val="000000"/>
                </a:solidFill>
                <a:latin typeface="Calibri" panose="020F0502020204030204" pitchFamily="34" charset="0"/>
                <a:cs typeface="Calibri" panose="020F0502020204030204" pitchFamily="34" charset="0"/>
              </a:rPr>
              <a:t>Extra Services – 1.905</a:t>
            </a:r>
            <a:r>
              <a:rPr lang="en-US" sz="3200" b="0" dirty="0">
                <a:solidFill>
                  <a:srgbClr val="000000"/>
                </a:solidFill>
                <a:latin typeface="Calibri" panose="020F0502020204030204" pitchFamily="34" charset="0"/>
                <a:cs typeface="Calibri" panose="020F0502020204030204" pitchFamily="34" charset="0"/>
              </a:rPr>
              <a:t>% overall increase</a:t>
            </a:r>
            <a:endParaRPr lang="en-US" sz="3200" b="0" dirty="0">
              <a:solidFill>
                <a:srgbClr val="FF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0F147388-273A-438C-B866-5581276AC0F1}"/>
              </a:ext>
            </a:extLst>
          </p:cNvPr>
          <p:cNvSpPr txBox="1"/>
          <p:nvPr/>
        </p:nvSpPr>
        <p:spPr>
          <a:xfrm>
            <a:off x="4130842" y="22126"/>
            <a:ext cx="5013158" cy="954107"/>
          </a:xfrm>
          <a:prstGeom prst="rect">
            <a:avLst/>
          </a:prstGeom>
          <a:noFill/>
        </p:spPr>
        <p:txBody>
          <a:bodyPr wrap="square" rtlCol="0">
            <a:spAutoFit/>
          </a:bodyPr>
          <a:lstStyle/>
          <a:p>
            <a:pPr algn="r"/>
            <a:r>
              <a:rPr lang="en-US" sz="2800" dirty="0">
                <a:solidFill>
                  <a:schemeClr val="bg1"/>
                </a:solidFill>
              </a:rPr>
              <a:t>Special Services</a:t>
            </a:r>
          </a:p>
          <a:p>
            <a:pPr algn="r"/>
            <a:r>
              <a:rPr lang="en-US" sz="2800" dirty="0">
                <a:solidFill>
                  <a:schemeClr val="bg1"/>
                </a:solidFill>
              </a:rPr>
              <a:t>2020 Price Change</a:t>
            </a:r>
          </a:p>
        </p:txBody>
      </p:sp>
      <p:graphicFrame>
        <p:nvGraphicFramePr>
          <p:cNvPr id="8" name="Table 7"/>
          <p:cNvGraphicFramePr>
            <a:graphicFrameLocks noGrp="1"/>
          </p:cNvGraphicFramePr>
          <p:nvPr>
            <p:extLst>
              <p:ext uri="{D42A27DB-BD31-4B8C-83A1-F6EECF244321}">
                <p14:modId xmlns:p14="http://schemas.microsoft.com/office/powerpoint/2010/main" val="2249305177"/>
              </p:ext>
            </p:extLst>
          </p:nvPr>
        </p:nvGraphicFramePr>
        <p:xfrm>
          <a:off x="2373434" y="2096586"/>
          <a:ext cx="4397133" cy="2616163"/>
        </p:xfrm>
        <a:graphic>
          <a:graphicData uri="http://schemas.openxmlformats.org/drawingml/2006/table">
            <a:tbl>
              <a:tblPr firstRow="1" bandRow="1">
                <a:tableStyleId>{5C22544A-7EE6-4342-B048-85BDC9FD1C3A}</a:tableStyleId>
              </a:tblPr>
              <a:tblGrid>
                <a:gridCol w="3022464">
                  <a:extLst>
                    <a:ext uri="{9D8B030D-6E8A-4147-A177-3AD203B41FA5}">
                      <a16:colId xmlns:a16="http://schemas.microsoft.com/office/drawing/2014/main" xmlns="" val="20000"/>
                    </a:ext>
                  </a:extLst>
                </a:gridCol>
                <a:gridCol w="1374669">
                  <a:extLst>
                    <a:ext uri="{9D8B030D-6E8A-4147-A177-3AD203B41FA5}">
                      <a16:colId xmlns:a16="http://schemas.microsoft.com/office/drawing/2014/main" xmlns="" val="20001"/>
                    </a:ext>
                  </a:extLst>
                </a:gridCol>
              </a:tblGrid>
              <a:tr h="5813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Product</a:t>
                      </a:r>
                      <a:endParaRPr kumimoji="0" lang="en-US" sz="18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Percent Change</a:t>
                      </a:r>
                      <a:endParaRPr kumimoji="0" lang="en-US" sz="18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68580" marR="68580" marT="34290" marB="34290" anchor="ctr" horzOverflow="overflow"/>
                </a:tc>
                <a:extLst>
                  <a:ext uri="{0D108BD9-81ED-4DB2-BD59-A6C34878D82A}">
                    <a16:rowId xmlns:a16="http://schemas.microsoft.com/office/drawing/2014/main" xmlns="" val="10000"/>
                  </a:ext>
                </a:extLst>
              </a:tr>
              <a:tr h="4519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PO Boxes™</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2.30%</a:t>
                      </a:r>
                    </a:p>
                  </a:txBody>
                  <a:tcPr marL="68580" marR="68580" marT="34290" marB="34290" anchor="ctr" horzOverflow="overflow"/>
                </a:tc>
                <a:extLst>
                  <a:ext uri="{0D108BD9-81ED-4DB2-BD59-A6C34878D82A}">
                    <a16:rowId xmlns:a16="http://schemas.microsoft.com/office/drawing/2014/main" xmlns="" val="10001"/>
                  </a:ext>
                </a:extLst>
              </a:tr>
              <a:tr h="3773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Certified Mail</a:t>
                      </a:r>
                      <a:r>
                        <a:rPr kumimoji="0" lang="en-US" sz="1600" b="1" i="0" u="none" strike="noStrike" cap="none" normalizeH="0" baseline="30000" dirty="0">
                          <a:ln>
                            <a:noFill/>
                          </a:ln>
                          <a:solidFill>
                            <a:schemeClr val="tx1"/>
                          </a:solidFill>
                          <a:effectLst/>
                          <a:latin typeface="Arial" panose="020B0604020202020204" pitchFamily="34" charset="0"/>
                          <a:ea typeface="Times New Roman" pitchFamily="18" charset="0"/>
                          <a:cs typeface="Arial" panose="020B0604020202020204" pitchFamily="34" charset="0"/>
                        </a:rPr>
                        <a:t>®</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1.43%</a:t>
                      </a:r>
                    </a:p>
                  </a:txBody>
                  <a:tcPr marL="68580" marR="68580" marT="34290" marB="34290" anchor="ctr" horzOverflow="overflow"/>
                </a:tc>
                <a:extLst>
                  <a:ext uri="{0D108BD9-81ED-4DB2-BD59-A6C34878D82A}">
                    <a16:rowId xmlns:a16="http://schemas.microsoft.com/office/drawing/2014/main" xmlns="" val="10002"/>
                  </a:ext>
                </a:extLst>
              </a:tr>
              <a:tr h="3589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Return Receipt</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3.04%</a:t>
                      </a:r>
                    </a:p>
                  </a:txBody>
                  <a:tcPr marL="68580" marR="68580" marT="34290" marB="34290" anchor="ctr" horzOverflow="overflow"/>
                </a:tc>
                <a:extLst>
                  <a:ext uri="{0D108BD9-81ED-4DB2-BD59-A6C34878D82A}">
                    <a16:rowId xmlns:a16="http://schemas.microsoft.com/office/drawing/2014/main" xmlns="" val="10003"/>
                  </a:ext>
                </a:extLst>
              </a:tr>
              <a:tr h="3885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Certificate of Mailing</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4.11%</a:t>
                      </a:r>
                    </a:p>
                  </a:txBody>
                  <a:tcPr marL="68580" marR="68580" marT="34290" marB="34290" anchor="ctr" horzOverflow="overflow"/>
                </a:tc>
                <a:extLst>
                  <a:ext uri="{0D108BD9-81ED-4DB2-BD59-A6C34878D82A}">
                    <a16:rowId xmlns:a16="http://schemas.microsoft.com/office/drawing/2014/main" xmlns="" val="10004"/>
                  </a:ext>
                </a:extLst>
              </a:tr>
              <a:tr h="422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Address Correction Service</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2.50%</a:t>
                      </a:r>
                    </a:p>
                  </a:txBody>
                  <a:tcPr marL="68580" marR="68580" marT="34290" marB="34290" anchor="ctr" horzOverflow="overflow"/>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698503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0" name="Text Box 58"/>
          <p:cNvSpPr txBox="1">
            <a:spLocks noChangeArrowheads="1"/>
          </p:cNvSpPr>
          <p:nvPr/>
        </p:nvSpPr>
        <p:spPr bwMode="auto">
          <a:xfrm>
            <a:off x="3287673" y="108324"/>
            <a:ext cx="5838779" cy="80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2110" tIns="31060" rIns="62110" bIns="31060">
            <a:spAutoFit/>
          </a:bodyPr>
          <a:lstStyle>
            <a:lvl1pPr defTabSz="966788">
              <a:defRPr>
                <a:solidFill>
                  <a:schemeClr val="tx1"/>
                </a:solidFill>
                <a:latin typeface="Arial" charset="0"/>
              </a:defRPr>
            </a:lvl1pPr>
            <a:lvl2pPr defTabSz="966788">
              <a:defRPr>
                <a:solidFill>
                  <a:schemeClr val="tx1"/>
                </a:solidFill>
                <a:latin typeface="Arial" charset="0"/>
              </a:defRPr>
            </a:lvl2pPr>
            <a:lvl3pPr defTabSz="966788">
              <a:defRPr>
                <a:solidFill>
                  <a:schemeClr val="tx1"/>
                </a:solidFill>
                <a:latin typeface="Arial" charset="0"/>
              </a:defRPr>
            </a:lvl3pPr>
            <a:lvl4pPr defTabSz="966788">
              <a:defRPr>
                <a:solidFill>
                  <a:schemeClr val="tx1"/>
                </a:solidFill>
                <a:latin typeface="Arial" charset="0"/>
              </a:defRPr>
            </a:lvl4pPr>
            <a:lvl5pPr defTabSz="966788">
              <a:defRPr>
                <a:solidFill>
                  <a:schemeClr val="tx1"/>
                </a:solidFill>
                <a:latin typeface="Arial" charset="0"/>
              </a:defRPr>
            </a:lvl5pPr>
            <a:lvl6pPr defTabSz="966788" fontAlgn="base">
              <a:spcBef>
                <a:spcPct val="0"/>
              </a:spcBef>
              <a:spcAft>
                <a:spcPct val="0"/>
              </a:spcAft>
              <a:defRPr>
                <a:solidFill>
                  <a:schemeClr val="tx1"/>
                </a:solidFill>
                <a:latin typeface="Arial" charset="0"/>
              </a:defRPr>
            </a:lvl6pPr>
            <a:lvl7pPr defTabSz="966788" fontAlgn="base">
              <a:spcBef>
                <a:spcPct val="0"/>
              </a:spcBef>
              <a:spcAft>
                <a:spcPct val="0"/>
              </a:spcAft>
              <a:defRPr>
                <a:solidFill>
                  <a:schemeClr val="tx1"/>
                </a:solidFill>
                <a:latin typeface="Arial" charset="0"/>
              </a:defRPr>
            </a:lvl7pPr>
            <a:lvl8pPr defTabSz="966788" fontAlgn="base">
              <a:spcBef>
                <a:spcPct val="0"/>
              </a:spcBef>
              <a:spcAft>
                <a:spcPct val="0"/>
              </a:spcAft>
              <a:defRPr>
                <a:solidFill>
                  <a:schemeClr val="tx1"/>
                </a:solidFill>
                <a:latin typeface="Arial" charset="0"/>
              </a:defRPr>
            </a:lvl8pPr>
            <a:lvl9pPr defTabSz="966788" fontAlgn="base">
              <a:spcBef>
                <a:spcPct val="0"/>
              </a:spcBef>
              <a:spcAft>
                <a:spcPct val="0"/>
              </a:spcAft>
              <a:defRPr>
                <a:solidFill>
                  <a:schemeClr val="tx1"/>
                </a:solidFill>
                <a:latin typeface="Arial" charset="0"/>
              </a:defRPr>
            </a:lvl9pPr>
          </a:lstStyle>
          <a:p>
            <a:pPr algn="r" fontAlgn="base">
              <a:spcBef>
                <a:spcPct val="50000"/>
              </a:spcBef>
              <a:spcAft>
                <a:spcPct val="0"/>
              </a:spcAft>
              <a:buNone/>
              <a:defRPr/>
            </a:pPr>
            <a:r>
              <a:rPr lang="en-US" sz="2400" dirty="0">
                <a:solidFill>
                  <a:schemeClr val="bg1"/>
                </a:solidFill>
                <a:latin typeface="+mj-lt"/>
                <a:cs typeface="Arial" panose="020B0604020202020204" pitchFamily="34" charset="0"/>
              </a:rPr>
              <a:t>2020 MAILING PROMOTIONS CALENDAR</a:t>
            </a:r>
          </a:p>
        </p:txBody>
      </p:sp>
      <p:grpSp>
        <p:nvGrpSpPr>
          <p:cNvPr id="2" name="Group 1"/>
          <p:cNvGrpSpPr/>
          <p:nvPr/>
        </p:nvGrpSpPr>
        <p:grpSpPr>
          <a:xfrm>
            <a:off x="-45151" y="1393825"/>
            <a:ext cx="9222970" cy="4704410"/>
            <a:chOff x="-45151" y="1393825"/>
            <a:chExt cx="9222970" cy="4704410"/>
          </a:xfrm>
        </p:grpSpPr>
        <p:sp>
          <p:nvSpPr>
            <p:cNvPr id="166914" name="Rectangle 90"/>
            <p:cNvSpPr>
              <a:spLocks noChangeArrowheads="1"/>
            </p:cNvSpPr>
            <p:nvPr/>
          </p:nvSpPr>
          <p:spPr bwMode="auto">
            <a:xfrm>
              <a:off x="0" y="3178060"/>
              <a:ext cx="9144000" cy="1481020"/>
            </a:xfrm>
            <a:prstGeom prst="rect">
              <a:avLst/>
            </a:prstGeom>
            <a:solidFill>
              <a:schemeClr val="bg1">
                <a:lumMod val="95000"/>
              </a:schemeClr>
            </a:solidFill>
            <a:ln w="9525">
              <a:noFill/>
              <a:miter lim="800000"/>
              <a:headEnd/>
              <a:tailEnd/>
            </a:ln>
            <a:extLst/>
          </p:spPr>
          <p:txBody>
            <a:bodyPr wrap="none" lIns="62110" tIns="31060" rIns="62110" bIns="31060" anchor="ctr"/>
            <a:lstStyle>
              <a:lvl1pPr defTabSz="981075">
                <a:spcBef>
                  <a:spcPct val="20000"/>
                </a:spcBef>
                <a:buChar char="•"/>
                <a:defRPr sz="3300">
                  <a:solidFill>
                    <a:schemeClr val="tx1"/>
                  </a:solidFill>
                  <a:latin typeface="Arial" charset="0"/>
                </a:defRPr>
              </a:lvl1pPr>
              <a:lvl2pPr marL="742950" indent="-285750" defTabSz="981075">
                <a:spcBef>
                  <a:spcPct val="20000"/>
                </a:spcBef>
                <a:buChar char="–"/>
                <a:defRPr sz="3000">
                  <a:solidFill>
                    <a:schemeClr val="tx1"/>
                  </a:solidFill>
                  <a:latin typeface="Arial" charset="0"/>
                </a:defRPr>
              </a:lvl2pPr>
              <a:lvl3pPr marL="1143000" indent="-228600" defTabSz="981075">
                <a:spcBef>
                  <a:spcPct val="20000"/>
                </a:spcBef>
                <a:buChar char="•"/>
                <a:defRPr sz="2500">
                  <a:solidFill>
                    <a:schemeClr val="tx1"/>
                  </a:solidFill>
                  <a:latin typeface="Arial" charset="0"/>
                </a:defRPr>
              </a:lvl3pPr>
              <a:lvl4pPr marL="1600200" indent="-228600" defTabSz="981075">
                <a:spcBef>
                  <a:spcPct val="20000"/>
                </a:spcBef>
                <a:buChar char="–"/>
                <a:defRPr sz="2100">
                  <a:solidFill>
                    <a:schemeClr val="tx1"/>
                  </a:solidFill>
                  <a:latin typeface="Arial" charset="0"/>
                </a:defRPr>
              </a:lvl4pPr>
              <a:lvl5pPr marL="2057400" indent="-228600" defTabSz="981075">
                <a:spcBef>
                  <a:spcPct val="20000"/>
                </a:spcBef>
                <a:buChar char="»"/>
                <a:defRPr sz="2100">
                  <a:solidFill>
                    <a:schemeClr val="tx1"/>
                  </a:solidFill>
                  <a:latin typeface="Arial" charset="0"/>
                </a:defRPr>
              </a:lvl5pPr>
              <a:lvl6pPr marL="2514600" indent="-228600" defTabSz="981075" eaLnBrk="0" fontAlgn="base" hangingPunct="0">
                <a:spcBef>
                  <a:spcPct val="20000"/>
                </a:spcBef>
                <a:spcAft>
                  <a:spcPct val="0"/>
                </a:spcAft>
                <a:buChar char="»"/>
                <a:defRPr sz="2100">
                  <a:solidFill>
                    <a:schemeClr val="tx1"/>
                  </a:solidFill>
                  <a:latin typeface="Arial" charset="0"/>
                </a:defRPr>
              </a:lvl6pPr>
              <a:lvl7pPr marL="2971800" indent="-228600" defTabSz="981075" eaLnBrk="0" fontAlgn="base" hangingPunct="0">
                <a:spcBef>
                  <a:spcPct val="20000"/>
                </a:spcBef>
                <a:spcAft>
                  <a:spcPct val="0"/>
                </a:spcAft>
                <a:buChar char="»"/>
                <a:defRPr sz="2100">
                  <a:solidFill>
                    <a:schemeClr val="tx1"/>
                  </a:solidFill>
                  <a:latin typeface="Arial" charset="0"/>
                </a:defRPr>
              </a:lvl7pPr>
              <a:lvl8pPr marL="3429000" indent="-228600" defTabSz="981075" eaLnBrk="0" fontAlgn="base" hangingPunct="0">
                <a:spcBef>
                  <a:spcPct val="20000"/>
                </a:spcBef>
                <a:spcAft>
                  <a:spcPct val="0"/>
                </a:spcAft>
                <a:buChar char="»"/>
                <a:defRPr sz="2100">
                  <a:solidFill>
                    <a:schemeClr val="tx1"/>
                  </a:solidFill>
                  <a:latin typeface="Arial" charset="0"/>
                </a:defRPr>
              </a:lvl8pPr>
              <a:lvl9pPr marL="3886200" indent="-228600" defTabSz="981075"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275" dirty="0">
                <a:solidFill>
                  <a:srgbClr val="000000"/>
                </a:solidFill>
              </a:endParaRPr>
            </a:p>
          </p:txBody>
        </p:sp>
        <p:sp>
          <p:nvSpPr>
            <p:cNvPr id="166915" name="Rectangle 31"/>
            <p:cNvSpPr>
              <a:spLocks noChangeArrowheads="1"/>
            </p:cNvSpPr>
            <p:nvPr/>
          </p:nvSpPr>
          <p:spPr bwMode="auto">
            <a:xfrm>
              <a:off x="0" y="4641189"/>
              <a:ext cx="9144000" cy="1457046"/>
            </a:xfrm>
            <a:prstGeom prst="rect">
              <a:avLst/>
            </a:prstGeom>
            <a:solidFill>
              <a:schemeClr val="bg1">
                <a:lumMod val="95000"/>
              </a:schemeClr>
            </a:solidFill>
            <a:ln>
              <a:noFill/>
            </a:ln>
            <a:extLst/>
          </p:spPr>
          <p:txBody>
            <a:bodyPr wrap="none" lIns="62110" tIns="31060" rIns="62110" bIns="31060" anchor="ctr"/>
            <a:lstStyle>
              <a:lvl1pPr defTabSz="981075">
                <a:spcBef>
                  <a:spcPct val="20000"/>
                </a:spcBef>
                <a:buChar char="•"/>
                <a:defRPr sz="3300">
                  <a:solidFill>
                    <a:schemeClr val="tx1"/>
                  </a:solidFill>
                  <a:latin typeface="Arial" charset="0"/>
                </a:defRPr>
              </a:lvl1pPr>
              <a:lvl2pPr marL="742950" indent="-285750" defTabSz="981075">
                <a:spcBef>
                  <a:spcPct val="20000"/>
                </a:spcBef>
                <a:buChar char="–"/>
                <a:defRPr sz="3000">
                  <a:solidFill>
                    <a:schemeClr val="tx1"/>
                  </a:solidFill>
                  <a:latin typeface="Arial" charset="0"/>
                </a:defRPr>
              </a:lvl2pPr>
              <a:lvl3pPr marL="1143000" indent="-228600" defTabSz="981075">
                <a:spcBef>
                  <a:spcPct val="20000"/>
                </a:spcBef>
                <a:buChar char="•"/>
                <a:defRPr sz="2500">
                  <a:solidFill>
                    <a:schemeClr val="tx1"/>
                  </a:solidFill>
                  <a:latin typeface="Arial" charset="0"/>
                </a:defRPr>
              </a:lvl3pPr>
              <a:lvl4pPr marL="1600200" indent="-228600" defTabSz="981075">
                <a:spcBef>
                  <a:spcPct val="20000"/>
                </a:spcBef>
                <a:buChar char="–"/>
                <a:defRPr sz="2100">
                  <a:solidFill>
                    <a:schemeClr val="tx1"/>
                  </a:solidFill>
                  <a:latin typeface="Arial" charset="0"/>
                </a:defRPr>
              </a:lvl4pPr>
              <a:lvl5pPr marL="2057400" indent="-228600" defTabSz="981075">
                <a:spcBef>
                  <a:spcPct val="20000"/>
                </a:spcBef>
                <a:buChar char="»"/>
                <a:defRPr sz="2100">
                  <a:solidFill>
                    <a:schemeClr val="tx1"/>
                  </a:solidFill>
                  <a:latin typeface="Arial" charset="0"/>
                </a:defRPr>
              </a:lvl5pPr>
              <a:lvl6pPr marL="2514600" indent="-228600" defTabSz="981075" eaLnBrk="0" fontAlgn="base" hangingPunct="0">
                <a:spcBef>
                  <a:spcPct val="20000"/>
                </a:spcBef>
                <a:spcAft>
                  <a:spcPct val="0"/>
                </a:spcAft>
                <a:buChar char="»"/>
                <a:defRPr sz="2100">
                  <a:solidFill>
                    <a:schemeClr val="tx1"/>
                  </a:solidFill>
                  <a:latin typeface="Arial" charset="0"/>
                </a:defRPr>
              </a:lvl6pPr>
              <a:lvl7pPr marL="2971800" indent="-228600" defTabSz="981075" eaLnBrk="0" fontAlgn="base" hangingPunct="0">
                <a:spcBef>
                  <a:spcPct val="20000"/>
                </a:spcBef>
                <a:spcAft>
                  <a:spcPct val="0"/>
                </a:spcAft>
                <a:buChar char="»"/>
                <a:defRPr sz="2100">
                  <a:solidFill>
                    <a:schemeClr val="tx1"/>
                  </a:solidFill>
                  <a:latin typeface="Arial" charset="0"/>
                </a:defRPr>
              </a:lvl7pPr>
              <a:lvl8pPr marL="3429000" indent="-228600" defTabSz="981075" eaLnBrk="0" fontAlgn="base" hangingPunct="0">
                <a:spcBef>
                  <a:spcPct val="20000"/>
                </a:spcBef>
                <a:spcAft>
                  <a:spcPct val="0"/>
                </a:spcAft>
                <a:buChar char="»"/>
                <a:defRPr sz="2100">
                  <a:solidFill>
                    <a:schemeClr val="tx1"/>
                  </a:solidFill>
                  <a:latin typeface="Arial" charset="0"/>
                </a:defRPr>
              </a:lvl8pPr>
              <a:lvl9pPr marL="3886200" indent="-228600" defTabSz="981075"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275" dirty="0">
                <a:solidFill>
                  <a:srgbClr val="000000"/>
                </a:solidFill>
              </a:endParaRPr>
            </a:p>
          </p:txBody>
        </p:sp>
        <p:sp>
          <p:nvSpPr>
            <p:cNvPr id="16388" name="Rectangle 28"/>
            <p:cNvSpPr>
              <a:spLocks noChangeArrowheads="1"/>
            </p:cNvSpPr>
            <p:nvPr/>
          </p:nvSpPr>
          <p:spPr bwMode="auto">
            <a:xfrm>
              <a:off x="-14564" y="1739327"/>
              <a:ext cx="9158565" cy="1480483"/>
            </a:xfrm>
            <a:prstGeom prst="rect">
              <a:avLst/>
            </a:prstGeom>
            <a:solidFill>
              <a:schemeClr val="bg1">
                <a:lumMod val="95000"/>
              </a:schemeClr>
            </a:solidFill>
            <a:ln>
              <a:noFill/>
            </a:ln>
            <a:effectLst/>
            <a:extLst/>
          </p:spPr>
          <p:txBody>
            <a:bodyPr wrap="none" lIns="62110" tIns="31060" rIns="62110" bIns="31060" anchor="ctr"/>
            <a:lstStyle/>
            <a:p>
              <a:pPr algn="ctr" defTabSz="656735">
                <a:spcBef>
                  <a:spcPct val="0"/>
                </a:spcBef>
                <a:buNone/>
                <a:defRPr/>
              </a:pPr>
              <a:r>
                <a:rPr lang="en-US" altLang="en-US" sz="1275" dirty="0">
                  <a:solidFill>
                    <a:srgbClr val="000000"/>
                  </a:solidFill>
                </a:rPr>
                <a:t> </a:t>
              </a:r>
            </a:p>
          </p:txBody>
        </p:sp>
        <p:sp>
          <p:nvSpPr>
            <p:cNvPr id="166929" name="Text Box 55"/>
            <p:cNvSpPr txBox="1">
              <a:spLocks noChangeArrowheads="1"/>
            </p:cNvSpPr>
            <p:nvPr/>
          </p:nvSpPr>
          <p:spPr bwMode="auto">
            <a:xfrm>
              <a:off x="6349678" y="5429190"/>
              <a:ext cx="2237207" cy="20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110" tIns="31060" rIns="62110" bIns="31060">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algn="ctr" fontAlgn="base">
                <a:spcBef>
                  <a:spcPct val="50000"/>
                </a:spcBef>
                <a:spcAft>
                  <a:spcPct val="0"/>
                </a:spcAft>
                <a:buFontTx/>
                <a:buNone/>
              </a:pPr>
              <a:r>
                <a:rPr lang="en-US" altLang="en-US" sz="1000" dirty="0">
                  <a:solidFill>
                    <a:srgbClr val="000000"/>
                  </a:solidFill>
                </a:rPr>
                <a:t>Mobile Shopping</a:t>
              </a:r>
            </a:p>
          </p:txBody>
        </p:sp>
        <p:sp>
          <p:nvSpPr>
            <p:cNvPr id="166932" name="Text Box 70"/>
            <p:cNvSpPr txBox="1">
              <a:spLocks noChangeArrowheads="1"/>
            </p:cNvSpPr>
            <p:nvPr/>
          </p:nvSpPr>
          <p:spPr bwMode="auto">
            <a:xfrm>
              <a:off x="27674" y="3055391"/>
              <a:ext cx="3565548" cy="23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110" tIns="31060" rIns="62110" bIns="31060">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algn="r" fontAlgn="base">
                <a:spcBef>
                  <a:spcPct val="50000"/>
                </a:spcBef>
                <a:spcAft>
                  <a:spcPct val="0"/>
                </a:spcAft>
                <a:buFontTx/>
                <a:buNone/>
              </a:pPr>
              <a:endParaRPr lang="en-US" altLang="en-US" sz="1275" dirty="0">
                <a:solidFill>
                  <a:srgbClr val="000000"/>
                </a:solidFill>
              </a:endParaRPr>
            </a:p>
          </p:txBody>
        </p:sp>
        <p:sp>
          <p:nvSpPr>
            <p:cNvPr id="166934" name="Text Box 34"/>
            <p:cNvSpPr txBox="1">
              <a:spLocks noChangeArrowheads="1"/>
            </p:cNvSpPr>
            <p:nvPr/>
          </p:nvSpPr>
          <p:spPr bwMode="auto">
            <a:xfrm>
              <a:off x="77806" y="4643646"/>
              <a:ext cx="3663135" cy="22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110" tIns="31060" rIns="62110" bIns="31060">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fontAlgn="base">
                <a:spcBef>
                  <a:spcPct val="50000"/>
                </a:spcBef>
                <a:spcAft>
                  <a:spcPct val="0"/>
                </a:spcAft>
                <a:buFontTx/>
                <a:buNone/>
              </a:pPr>
              <a:r>
                <a:rPr lang="en-US" altLang="en-US" sz="1200" i="1" dirty="0">
                  <a:solidFill>
                    <a:srgbClr val="194D76"/>
                  </a:solidFill>
                </a:rPr>
                <a:t>MARKETING MAIL</a:t>
              </a:r>
              <a:endParaRPr lang="en-US" altLang="en-US" sz="1200" i="1" dirty="0">
                <a:solidFill>
                  <a:srgbClr val="194D76"/>
                </a:solidFill>
                <a:cs typeface="Arial" charset="0"/>
              </a:endParaRPr>
            </a:p>
          </p:txBody>
        </p:sp>
        <p:sp>
          <p:nvSpPr>
            <p:cNvPr id="166935" name="Text Box 80"/>
            <p:cNvSpPr txBox="1">
              <a:spLocks noChangeArrowheads="1"/>
            </p:cNvSpPr>
            <p:nvPr/>
          </p:nvSpPr>
          <p:spPr bwMode="auto">
            <a:xfrm>
              <a:off x="77808" y="3238687"/>
              <a:ext cx="3663135" cy="22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110" tIns="31060" rIns="62110" bIns="31060">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fontAlgn="base">
                <a:spcBef>
                  <a:spcPct val="50000"/>
                </a:spcBef>
                <a:spcAft>
                  <a:spcPct val="0"/>
                </a:spcAft>
                <a:buFontTx/>
                <a:buNone/>
              </a:pPr>
              <a:r>
                <a:rPr lang="en-US" altLang="en-US" sz="1200" i="1" dirty="0">
                  <a:solidFill>
                    <a:srgbClr val="194D76"/>
                  </a:solidFill>
                </a:rPr>
                <a:t>MARKETING MAIL AND FIRST-CLASS MAIL</a:t>
              </a:r>
              <a:endParaRPr lang="en-US" altLang="en-US" sz="1200" i="1" dirty="0">
                <a:solidFill>
                  <a:srgbClr val="194D76"/>
                </a:solidFill>
                <a:cs typeface="Arial" charset="0"/>
              </a:endParaRPr>
            </a:p>
          </p:txBody>
        </p:sp>
        <p:grpSp>
          <p:nvGrpSpPr>
            <p:cNvPr id="7" name="Group 6"/>
            <p:cNvGrpSpPr/>
            <p:nvPr/>
          </p:nvGrpSpPr>
          <p:grpSpPr>
            <a:xfrm>
              <a:off x="4160045" y="2463716"/>
              <a:ext cx="4923020" cy="566293"/>
              <a:chOff x="4190394" y="1854146"/>
              <a:chExt cx="4923020" cy="755057"/>
            </a:xfrm>
          </p:grpSpPr>
          <p:sp>
            <p:nvSpPr>
              <p:cNvPr id="166927" name="Text Box 50"/>
              <p:cNvSpPr txBox="1">
                <a:spLocks noChangeArrowheads="1"/>
              </p:cNvSpPr>
              <p:nvPr/>
            </p:nvSpPr>
            <p:spPr bwMode="auto">
              <a:xfrm>
                <a:off x="5355460" y="1854146"/>
                <a:ext cx="3612270" cy="268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2110" tIns="31060" rIns="62110" bIns="31060">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algn="ctr" fontAlgn="base">
                  <a:spcBef>
                    <a:spcPct val="50000"/>
                  </a:spcBef>
                  <a:spcAft>
                    <a:spcPct val="0"/>
                  </a:spcAft>
                  <a:buFontTx/>
                  <a:buNone/>
                </a:pPr>
                <a:r>
                  <a:rPr lang="en-US" altLang="ja-JP" sz="1000" dirty="0">
                    <a:solidFill>
                      <a:srgbClr val="000000"/>
                    </a:solidFill>
                  </a:rPr>
                  <a:t>Personalized and Preprinted Color Transpromo        </a:t>
                </a:r>
                <a:endParaRPr lang="en-US" altLang="en-US" sz="1000" dirty="0">
                  <a:solidFill>
                    <a:srgbClr val="000000"/>
                  </a:solidFill>
                </a:endParaRPr>
              </a:p>
            </p:txBody>
          </p:sp>
          <p:sp>
            <p:nvSpPr>
              <p:cNvPr id="166938" name="Left Arrow 52"/>
              <p:cNvSpPr>
                <a:spLocks noChangeArrowheads="1"/>
              </p:cNvSpPr>
              <p:nvPr/>
            </p:nvSpPr>
            <p:spPr bwMode="auto">
              <a:xfrm>
                <a:off x="4231176" y="1947931"/>
                <a:ext cx="2474618" cy="646927"/>
              </a:xfrm>
              <a:prstGeom prst="leftArrow">
                <a:avLst>
                  <a:gd name="adj1" fmla="val 50000"/>
                  <a:gd name="adj2" fmla="val 50055"/>
                </a:avLst>
              </a:prstGeom>
              <a:solidFill>
                <a:srgbClr val="36A1D7"/>
              </a:solidFill>
              <a:ln>
                <a:noFill/>
              </a:ln>
              <a:extLst>
                <a:ext uri="{91240B29-F687-4F45-9708-019B960494DF}">
                  <a14:hiddenLine xmlns:a14="http://schemas.microsoft.com/office/drawing/2010/main" w="9525" algn="ctr">
                    <a:solidFill>
                      <a:srgbClr val="000000"/>
                    </a:solidFill>
                    <a:round/>
                    <a:headEnd/>
                    <a:tailEnd/>
                  </a14:hiddenLine>
                </a:ext>
              </a:extLst>
            </p:spPr>
            <p:txBody>
              <a:bodyPr lIns="62082" tIns="31044" rIns="62082" bIns="31044"/>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375" dirty="0">
                  <a:solidFill>
                    <a:srgbClr val="000000"/>
                  </a:solidFill>
                  <a:cs typeface="Arial" charset="0"/>
                </a:endParaRPr>
              </a:p>
            </p:txBody>
          </p:sp>
          <p:sp>
            <p:nvSpPr>
              <p:cNvPr id="166939" name="Left Arrow 54"/>
              <p:cNvSpPr>
                <a:spLocks noChangeArrowheads="1"/>
              </p:cNvSpPr>
              <p:nvPr/>
            </p:nvSpPr>
            <p:spPr bwMode="auto">
              <a:xfrm>
                <a:off x="5271128" y="1947931"/>
                <a:ext cx="3089267" cy="661272"/>
              </a:xfrm>
              <a:prstGeom prst="leftArrow">
                <a:avLst>
                  <a:gd name="adj1" fmla="val 50000"/>
                  <a:gd name="adj2" fmla="val 49949"/>
                </a:avLst>
              </a:prstGeom>
              <a:solidFill>
                <a:srgbClr val="194D76"/>
              </a:solidFill>
              <a:ln>
                <a:noFill/>
              </a:ln>
              <a:extLst>
                <a:ext uri="{91240B29-F687-4F45-9708-019B960494DF}">
                  <a14:hiddenLine xmlns:a14="http://schemas.microsoft.com/office/drawing/2010/main" w="9525" algn="ctr">
                    <a:solidFill>
                      <a:srgbClr val="000000"/>
                    </a:solidFill>
                    <a:round/>
                    <a:headEnd/>
                    <a:tailEnd/>
                  </a14:hiddenLine>
                </a:ext>
              </a:extLst>
            </p:spPr>
            <p:txBody>
              <a:bodyPr lIns="62082" tIns="31044" rIns="62082" bIns="31044"/>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r>
                  <a:rPr lang="en-US" altLang="en-US" sz="675" dirty="0">
                    <a:solidFill>
                      <a:srgbClr val="FFFFFF"/>
                    </a:solidFill>
                    <a:cs typeface="Arial" charset="0"/>
                  </a:rPr>
                  <a:t>           	</a:t>
                </a:r>
                <a:endParaRPr lang="en-US" altLang="en-US" sz="1275" dirty="0">
                  <a:solidFill>
                    <a:srgbClr val="000000"/>
                  </a:solidFill>
                  <a:cs typeface="Arial" charset="0"/>
                </a:endParaRPr>
              </a:p>
            </p:txBody>
          </p:sp>
          <p:sp>
            <p:nvSpPr>
              <p:cNvPr id="166940" name="Rectangle 98"/>
              <p:cNvSpPr>
                <a:spLocks noChangeArrowheads="1"/>
              </p:cNvSpPr>
              <p:nvPr/>
            </p:nvSpPr>
            <p:spPr bwMode="auto">
              <a:xfrm>
                <a:off x="4190394" y="2148750"/>
                <a:ext cx="1284646" cy="3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8" tIns="30380" rIns="60758" bIns="30380"/>
              <a:lstStyle>
                <a:lvl1pPr defTabSz="885825">
                  <a:spcBef>
                    <a:spcPct val="20000"/>
                  </a:spcBef>
                  <a:buChar char="•"/>
                  <a:defRPr sz="3300">
                    <a:solidFill>
                      <a:schemeClr val="tx1"/>
                    </a:solidFill>
                    <a:latin typeface="Arial" charset="0"/>
                  </a:defRPr>
                </a:lvl1pPr>
                <a:lvl2pPr marL="742950" indent="-285750" defTabSz="885825">
                  <a:spcBef>
                    <a:spcPct val="20000"/>
                  </a:spcBef>
                  <a:buChar char="–"/>
                  <a:defRPr sz="3000">
                    <a:solidFill>
                      <a:schemeClr val="tx1"/>
                    </a:solidFill>
                    <a:latin typeface="Arial" charset="0"/>
                  </a:defRPr>
                </a:lvl2pPr>
                <a:lvl3pPr marL="1143000" indent="-228600" defTabSz="885825">
                  <a:spcBef>
                    <a:spcPct val="20000"/>
                  </a:spcBef>
                  <a:buChar char="•"/>
                  <a:defRPr sz="2500">
                    <a:solidFill>
                      <a:schemeClr val="tx1"/>
                    </a:solidFill>
                    <a:latin typeface="Arial" charset="0"/>
                  </a:defRPr>
                </a:lvl3pPr>
                <a:lvl4pPr marL="1600200" indent="-228600" defTabSz="885825">
                  <a:spcBef>
                    <a:spcPct val="20000"/>
                  </a:spcBef>
                  <a:buChar char="–"/>
                  <a:defRPr sz="2100">
                    <a:solidFill>
                      <a:schemeClr val="tx1"/>
                    </a:solidFill>
                    <a:latin typeface="Arial" charset="0"/>
                  </a:defRPr>
                </a:lvl4pPr>
                <a:lvl5pPr marL="2057400" indent="-228600" defTabSz="885825">
                  <a:spcBef>
                    <a:spcPct val="20000"/>
                  </a:spcBef>
                  <a:buChar char="»"/>
                  <a:defRPr sz="2100">
                    <a:solidFill>
                      <a:schemeClr val="tx1"/>
                    </a:solidFill>
                    <a:latin typeface="Arial" charset="0"/>
                  </a:defRPr>
                </a:lvl5pPr>
                <a:lvl6pPr marL="2514600" indent="-228600" defTabSz="885825" eaLnBrk="0" fontAlgn="base" hangingPunct="0">
                  <a:spcBef>
                    <a:spcPct val="20000"/>
                  </a:spcBef>
                  <a:spcAft>
                    <a:spcPct val="0"/>
                  </a:spcAft>
                  <a:buChar char="»"/>
                  <a:defRPr sz="2100">
                    <a:solidFill>
                      <a:schemeClr val="tx1"/>
                    </a:solidFill>
                    <a:latin typeface="Arial" charset="0"/>
                  </a:defRPr>
                </a:lvl6pPr>
                <a:lvl7pPr marL="2971800" indent="-228600" defTabSz="885825" eaLnBrk="0" fontAlgn="base" hangingPunct="0">
                  <a:spcBef>
                    <a:spcPct val="20000"/>
                  </a:spcBef>
                  <a:spcAft>
                    <a:spcPct val="0"/>
                  </a:spcAft>
                  <a:buChar char="»"/>
                  <a:defRPr sz="2100">
                    <a:solidFill>
                      <a:schemeClr val="tx1"/>
                    </a:solidFill>
                    <a:latin typeface="Arial" charset="0"/>
                  </a:defRPr>
                </a:lvl7pPr>
                <a:lvl8pPr marL="3429000" indent="-228600" defTabSz="885825" eaLnBrk="0" fontAlgn="base" hangingPunct="0">
                  <a:spcBef>
                    <a:spcPct val="20000"/>
                  </a:spcBef>
                  <a:spcAft>
                    <a:spcPct val="0"/>
                  </a:spcAft>
                  <a:buChar char="»"/>
                  <a:defRPr sz="2100">
                    <a:solidFill>
                      <a:schemeClr val="tx1"/>
                    </a:solidFill>
                    <a:latin typeface="Arial" charset="0"/>
                  </a:defRPr>
                </a:lvl8pPr>
                <a:lvl9pPr marL="3886200" indent="-228600" defTabSz="885825"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600" dirty="0">
                    <a:solidFill>
                      <a:srgbClr val="000000"/>
                    </a:solidFill>
                    <a:cs typeface="Arial" charset="0"/>
                  </a:rPr>
                  <a:t>Registration</a:t>
                </a:r>
              </a:p>
              <a:p>
                <a:pPr algn="ctr" fontAlgn="base">
                  <a:lnSpc>
                    <a:spcPct val="80000"/>
                  </a:lnSpc>
                  <a:spcAft>
                    <a:spcPct val="0"/>
                  </a:spcAft>
                  <a:buFontTx/>
                  <a:buNone/>
                </a:pPr>
                <a:r>
                  <a:rPr lang="en-US" altLang="en-US" sz="600" dirty="0">
                    <a:solidFill>
                      <a:srgbClr val="000000"/>
                    </a:solidFill>
                    <a:cs typeface="Arial" charset="0"/>
                  </a:rPr>
                  <a:t>May 15 - Dec 31</a:t>
                </a:r>
              </a:p>
            </p:txBody>
          </p:sp>
          <p:sp>
            <p:nvSpPr>
              <p:cNvPr id="166941" name="Rectangle 98"/>
              <p:cNvSpPr>
                <a:spLocks noChangeArrowheads="1"/>
              </p:cNvSpPr>
              <p:nvPr/>
            </p:nvSpPr>
            <p:spPr bwMode="auto">
              <a:xfrm>
                <a:off x="6344578" y="2101415"/>
                <a:ext cx="1929883" cy="3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8" tIns="30380" rIns="60758" bIns="30380"/>
              <a:lstStyle>
                <a:lvl1pPr defTabSz="885825">
                  <a:spcBef>
                    <a:spcPct val="20000"/>
                  </a:spcBef>
                  <a:buChar char="•"/>
                  <a:defRPr sz="3300">
                    <a:solidFill>
                      <a:schemeClr val="tx1"/>
                    </a:solidFill>
                    <a:latin typeface="Arial" charset="0"/>
                  </a:defRPr>
                </a:lvl1pPr>
                <a:lvl2pPr marL="742950" indent="-285750" defTabSz="885825">
                  <a:spcBef>
                    <a:spcPct val="20000"/>
                  </a:spcBef>
                  <a:buChar char="–"/>
                  <a:defRPr sz="3000">
                    <a:solidFill>
                      <a:schemeClr val="tx1"/>
                    </a:solidFill>
                    <a:latin typeface="Arial" charset="0"/>
                  </a:defRPr>
                </a:lvl2pPr>
                <a:lvl3pPr marL="1143000" indent="-228600" defTabSz="885825">
                  <a:spcBef>
                    <a:spcPct val="20000"/>
                  </a:spcBef>
                  <a:buChar char="•"/>
                  <a:defRPr sz="2500">
                    <a:solidFill>
                      <a:schemeClr val="tx1"/>
                    </a:solidFill>
                    <a:latin typeface="Arial" charset="0"/>
                  </a:defRPr>
                </a:lvl3pPr>
                <a:lvl4pPr marL="1600200" indent="-228600" defTabSz="885825">
                  <a:spcBef>
                    <a:spcPct val="20000"/>
                  </a:spcBef>
                  <a:buChar char="–"/>
                  <a:defRPr sz="2100">
                    <a:solidFill>
                      <a:schemeClr val="tx1"/>
                    </a:solidFill>
                    <a:latin typeface="Arial" charset="0"/>
                  </a:defRPr>
                </a:lvl4pPr>
                <a:lvl5pPr marL="2057400" indent="-228600" defTabSz="885825">
                  <a:spcBef>
                    <a:spcPct val="20000"/>
                  </a:spcBef>
                  <a:buChar char="»"/>
                  <a:defRPr sz="2100">
                    <a:solidFill>
                      <a:schemeClr val="tx1"/>
                    </a:solidFill>
                    <a:latin typeface="Arial" charset="0"/>
                  </a:defRPr>
                </a:lvl5pPr>
                <a:lvl6pPr marL="2514600" indent="-228600" defTabSz="885825" eaLnBrk="0" fontAlgn="base" hangingPunct="0">
                  <a:spcBef>
                    <a:spcPct val="20000"/>
                  </a:spcBef>
                  <a:spcAft>
                    <a:spcPct val="0"/>
                  </a:spcAft>
                  <a:buChar char="»"/>
                  <a:defRPr sz="2100">
                    <a:solidFill>
                      <a:schemeClr val="tx1"/>
                    </a:solidFill>
                    <a:latin typeface="Arial" charset="0"/>
                  </a:defRPr>
                </a:lvl6pPr>
                <a:lvl7pPr marL="2971800" indent="-228600" defTabSz="885825" eaLnBrk="0" fontAlgn="base" hangingPunct="0">
                  <a:spcBef>
                    <a:spcPct val="20000"/>
                  </a:spcBef>
                  <a:spcAft>
                    <a:spcPct val="0"/>
                  </a:spcAft>
                  <a:buChar char="»"/>
                  <a:defRPr sz="2100">
                    <a:solidFill>
                      <a:schemeClr val="tx1"/>
                    </a:solidFill>
                    <a:latin typeface="Arial" charset="0"/>
                  </a:defRPr>
                </a:lvl7pPr>
                <a:lvl8pPr marL="3429000" indent="-228600" defTabSz="885825" eaLnBrk="0" fontAlgn="base" hangingPunct="0">
                  <a:spcBef>
                    <a:spcPct val="20000"/>
                  </a:spcBef>
                  <a:spcAft>
                    <a:spcPct val="0"/>
                  </a:spcAft>
                  <a:buChar char="»"/>
                  <a:defRPr sz="2100">
                    <a:solidFill>
                      <a:schemeClr val="tx1"/>
                    </a:solidFill>
                    <a:latin typeface="Arial" charset="0"/>
                  </a:defRPr>
                </a:lvl8pPr>
                <a:lvl9pPr marL="3886200" indent="-228600" defTabSz="885825"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675" dirty="0">
                    <a:solidFill>
                      <a:srgbClr val="FFFFFF"/>
                    </a:solidFill>
                    <a:cs typeface="Arial" charset="0"/>
                  </a:rPr>
                  <a:t>Promotion Period (6 months) </a:t>
                </a:r>
              </a:p>
              <a:p>
                <a:pPr algn="ctr" fontAlgn="base">
                  <a:lnSpc>
                    <a:spcPct val="80000"/>
                  </a:lnSpc>
                  <a:spcAft>
                    <a:spcPct val="0"/>
                  </a:spcAft>
                  <a:buFontTx/>
                  <a:buNone/>
                </a:pPr>
                <a:r>
                  <a:rPr lang="en-US" altLang="en-US" sz="675" dirty="0">
                    <a:solidFill>
                      <a:srgbClr val="FFFFFF"/>
                    </a:solidFill>
                    <a:cs typeface="Arial" charset="0"/>
                  </a:rPr>
                  <a:t>July 1 – December 31</a:t>
                </a:r>
              </a:p>
            </p:txBody>
          </p:sp>
          <p:sp>
            <p:nvSpPr>
              <p:cNvPr id="166956" name="Left Arrow 54"/>
              <p:cNvSpPr>
                <a:spLocks noChangeArrowheads="1"/>
              </p:cNvSpPr>
              <p:nvPr/>
            </p:nvSpPr>
            <p:spPr bwMode="auto">
              <a:xfrm rot="10800000">
                <a:off x="8315244" y="1947932"/>
                <a:ext cx="798170" cy="661271"/>
              </a:xfrm>
              <a:prstGeom prst="leftArrow">
                <a:avLst>
                  <a:gd name="adj1" fmla="val 50000"/>
                  <a:gd name="adj2" fmla="val 51357"/>
                </a:avLst>
              </a:prstGeom>
              <a:solidFill>
                <a:srgbClr val="194D76"/>
              </a:solidFill>
              <a:ln>
                <a:noFill/>
              </a:ln>
              <a:extLst>
                <a:ext uri="{91240B29-F687-4F45-9708-019B960494DF}">
                  <a14:hiddenLine xmlns:a14="http://schemas.microsoft.com/office/drawing/2010/main" w="9525" algn="ctr">
                    <a:solidFill>
                      <a:srgbClr val="000000"/>
                    </a:solidFill>
                    <a:round/>
                    <a:headEnd/>
                    <a:tailEnd/>
                  </a14:hiddenLine>
                </a:ext>
              </a:extLst>
            </p:spPr>
            <p:txBody>
              <a:bodyPr lIns="62082" tIns="31044" rIns="62082" bIns="31044"/>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r>
                  <a:rPr lang="en-US" altLang="en-US" sz="675" dirty="0">
                    <a:solidFill>
                      <a:srgbClr val="FFFFFF"/>
                    </a:solidFill>
                    <a:cs typeface="Arial" charset="0"/>
                  </a:rPr>
                  <a:t>           	</a:t>
                </a:r>
                <a:endParaRPr lang="en-US" altLang="en-US" sz="1275" dirty="0">
                  <a:solidFill>
                    <a:srgbClr val="000000"/>
                  </a:solidFill>
                  <a:cs typeface="Arial" charset="0"/>
                </a:endParaRPr>
              </a:p>
            </p:txBody>
          </p:sp>
        </p:grpSp>
        <p:grpSp>
          <p:nvGrpSpPr>
            <p:cNvPr id="13" name="Group 12"/>
            <p:cNvGrpSpPr/>
            <p:nvPr/>
          </p:nvGrpSpPr>
          <p:grpSpPr>
            <a:xfrm>
              <a:off x="1310629" y="3425045"/>
              <a:ext cx="6248281" cy="564671"/>
              <a:chOff x="1310629" y="3133305"/>
              <a:chExt cx="6248280" cy="752895"/>
            </a:xfrm>
          </p:grpSpPr>
          <p:sp>
            <p:nvSpPr>
              <p:cNvPr id="166947" name="Left Arrow 58"/>
              <p:cNvSpPr>
                <a:spLocks noChangeArrowheads="1"/>
              </p:cNvSpPr>
              <p:nvPr/>
            </p:nvSpPr>
            <p:spPr bwMode="auto">
              <a:xfrm>
                <a:off x="1561387" y="3266526"/>
                <a:ext cx="1460881" cy="550820"/>
              </a:xfrm>
              <a:prstGeom prst="leftArrow">
                <a:avLst>
                  <a:gd name="adj1" fmla="val 50000"/>
                  <a:gd name="adj2" fmla="val 50130"/>
                </a:avLst>
              </a:prstGeom>
              <a:solidFill>
                <a:srgbClr val="D9B3FF"/>
              </a:solidFill>
              <a:ln>
                <a:noFill/>
              </a:ln>
              <a:extLst>
                <a:ext uri="{91240B29-F687-4F45-9708-019B960494DF}">
                  <a14:hiddenLine xmlns:a14="http://schemas.microsoft.com/office/drawing/2010/main" w="9525" algn="ctr">
                    <a:solidFill>
                      <a:srgbClr val="000000"/>
                    </a:solidFill>
                    <a:round/>
                    <a:headEnd/>
                    <a:tailEnd/>
                  </a14:hiddenLine>
                </a:ext>
              </a:extLst>
            </p:spPr>
            <p:txBody>
              <a:bodyPr lIns="62082" tIns="31044" rIns="62082" bIns="31044"/>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375" dirty="0">
                  <a:solidFill>
                    <a:srgbClr val="000000"/>
                  </a:solidFill>
                  <a:cs typeface="Arial" charset="0"/>
                </a:endParaRPr>
              </a:p>
            </p:txBody>
          </p:sp>
          <p:sp>
            <p:nvSpPr>
              <p:cNvPr id="166948" name="Rectangle 98"/>
              <p:cNvSpPr>
                <a:spLocks noChangeArrowheads="1"/>
              </p:cNvSpPr>
              <p:nvPr/>
            </p:nvSpPr>
            <p:spPr bwMode="auto">
              <a:xfrm>
                <a:off x="1389708" y="3416432"/>
                <a:ext cx="1466711" cy="28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8" tIns="30380" rIns="60758" bIns="30380"/>
              <a:lstStyle>
                <a:lvl1pPr defTabSz="885825">
                  <a:spcBef>
                    <a:spcPct val="20000"/>
                  </a:spcBef>
                  <a:buChar char="•"/>
                  <a:defRPr sz="3300">
                    <a:solidFill>
                      <a:schemeClr val="tx1"/>
                    </a:solidFill>
                    <a:latin typeface="Arial" charset="0"/>
                  </a:defRPr>
                </a:lvl1pPr>
                <a:lvl2pPr marL="742950" indent="-285750" defTabSz="885825">
                  <a:spcBef>
                    <a:spcPct val="20000"/>
                  </a:spcBef>
                  <a:buChar char="–"/>
                  <a:defRPr sz="3000">
                    <a:solidFill>
                      <a:schemeClr val="tx1"/>
                    </a:solidFill>
                    <a:latin typeface="Arial" charset="0"/>
                  </a:defRPr>
                </a:lvl2pPr>
                <a:lvl3pPr marL="1143000" indent="-228600" defTabSz="885825">
                  <a:spcBef>
                    <a:spcPct val="20000"/>
                  </a:spcBef>
                  <a:buChar char="•"/>
                  <a:defRPr sz="2500">
                    <a:solidFill>
                      <a:schemeClr val="tx1"/>
                    </a:solidFill>
                    <a:latin typeface="Arial" charset="0"/>
                  </a:defRPr>
                </a:lvl3pPr>
                <a:lvl4pPr marL="1600200" indent="-228600" defTabSz="885825">
                  <a:spcBef>
                    <a:spcPct val="20000"/>
                  </a:spcBef>
                  <a:buChar char="–"/>
                  <a:defRPr sz="2100">
                    <a:solidFill>
                      <a:schemeClr val="tx1"/>
                    </a:solidFill>
                    <a:latin typeface="Arial" charset="0"/>
                  </a:defRPr>
                </a:lvl4pPr>
                <a:lvl5pPr marL="2057400" indent="-228600" defTabSz="885825">
                  <a:spcBef>
                    <a:spcPct val="20000"/>
                  </a:spcBef>
                  <a:buChar char="»"/>
                  <a:defRPr sz="2100">
                    <a:solidFill>
                      <a:schemeClr val="tx1"/>
                    </a:solidFill>
                    <a:latin typeface="Arial" charset="0"/>
                  </a:defRPr>
                </a:lvl5pPr>
                <a:lvl6pPr marL="2514600" indent="-228600" defTabSz="885825" eaLnBrk="0" fontAlgn="base" hangingPunct="0">
                  <a:spcBef>
                    <a:spcPct val="20000"/>
                  </a:spcBef>
                  <a:spcAft>
                    <a:spcPct val="0"/>
                  </a:spcAft>
                  <a:buChar char="»"/>
                  <a:defRPr sz="2100">
                    <a:solidFill>
                      <a:schemeClr val="tx1"/>
                    </a:solidFill>
                    <a:latin typeface="Arial" charset="0"/>
                  </a:defRPr>
                </a:lvl6pPr>
                <a:lvl7pPr marL="2971800" indent="-228600" defTabSz="885825" eaLnBrk="0" fontAlgn="base" hangingPunct="0">
                  <a:spcBef>
                    <a:spcPct val="20000"/>
                  </a:spcBef>
                  <a:spcAft>
                    <a:spcPct val="0"/>
                  </a:spcAft>
                  <a:buChar char="»"/>
                  <a:defRPr sz="2100">
                    <a:solidFill>
                      <a:schemeClr val="tx1"/>
                    </a:solidFill>
                    <a:latin typeface="Arial" charset="0"/>
                  </a:defRPr>
                </a:lvl7pPr>
                <a:lvl8pPr marL="3429000" indent="-228600" defTabSz="885825" eaLnBrk="0" fontAlgn="base" hangingPunct="0">
                  <a:spcBef>
                    <a:spcPct val="20000"/>
                  </a:spcBef>
                  <a:spcAft>
                    <a:spcPct val="0"/>
                  </a:spcAft>
                  <a:buChar char="»"/>
                  <a:defRPr sz="2100">
                    <a:solidFill>
                      <a:schemeClr val="tx1"/>
                    </a:solidFill>
                    <a:latin typeface="Arial" charset="0"/>
                  </a:defRPr>
                </a:lvl8pPr>
                <a:lvl9pPr marL="3886200" indent="-228600" defTabSz="885825"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600" dirty="0">
                    <a:solidFill>
                      <a:srgbClr val="000000"/>
                    </a:solidFill>
                    <a:cs typeface="Arial" charset="0"/>
                  </a:rPr>
                  <a:t>Registration</a:t>
                </a:r>
              </a:p>
              <a:p>
                <a:pPr algn="ctr" fontAlgn="base">
                  <a:lnSpc>
                    <a:spcPct val="80000"/>
                  </a:lnSpc>
                  <a:spcAft>
                    <a:spcPct val="0"/>
                  </a:spcAft>
                  <a:buFontTx/>
                  <a:buNone/>
                </a:pPr>
                <a:r>
                  <a:rPr lang="en-US" altLang="en-US" sz="600" dirty="0">
                    <a:solidFill>
                      <a:srgbClr val="000000"/>
                    </a:solidFill>
                    <a:cs typeface="Arial" charset="0"/>
                  </a:rPr>
                  <a:t>Jan 15 – Aug 31</a:t>
                </a:r>
              </a:p>
            </p:txBody>
          </p:sp>
          <p:sp>
            <p:nvSpPr>
              <p:cNvPr id="166949" name="Left Arrow 60"/>
              <p:cNvSpPr>
                <a:spLocks noChangeArrowheads="1"/>
              </p:cNvSpPr>
              <p:nvPr/>
            </p:nvSpPr>
            <p:spPr bwMode="auto">
              <a:xfrm>
                <a:off x="2452965" y="3239273"/>
                <a:ext cx="2145254" cy="646927"/>
              </a:xfrm>
              <a:prstGeom prst="leftArrow">
                <a:avLst>
                  <a:gd name="adj1" fmla="val 50000"/>
                  <a:gd name="adj2" fmla="val 49959"/>
                </a:avLst>
              </a:prstGeom>
              <a:solidFill>
                <a:srgbClr val="925B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082" tIns="31044" rIns="62082" bIns="31044"/>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r>
                  <a:rPr lang="en-US" altLang="en-US" sz="675" dirty="0">
                    <a:solidFill>
                      <a:srgbClr val="FFFFFF"/>
                    </a:solidFill>
                    <a:cs typeface="Arial" charset="0"/>
                  </a:rPr>
                  <a:t>          </a:t>
                </a:r>
                <a:endParaRPr lang="en-US" altLang="en-US" sz="1275" dirty="0">
                  <a:solidFill>
                    <a:srgbClr val="000000"/>
                  </a:solidFill>
                  <a:cs typeface="Arial" charset="0"/>
                </a:endParaRPr>
              </a:p>
            </p:txBody>
          </p:sp>
          <p:sp>
            <p:nvSpPr>
              <p:cNvPr id="166950" name="Right Arrow 59"/>
              <p:cNvSpPr>
                <a:spLocks noChangeArrowheads="1"/>
              </p:cNvSpPr>
              <p:nvPr/>
            </p:nvSpPr>
            <p:spPr bwMode="auto">
              <a:xfrm>
                <a:off x="3380571" y="3239273"/>
                <a:ext cx="3162093" cy="646927"/>
              </a:xfrm>
              <a:prstGeom prst="rightArrow">
                <a:avLst>
                  <a:gd name="adj1" fmla="val 50000"/>
                  <a:gd name="adj2" fmla="val 49898"/>
                </a:avLst>
              </a:prstGeom>
              <a:solidFill>
                <a:srgbClr val="925B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082" tIns="31044" rIns="62082" bIns="31044"/>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275" dirty="0">
                  <a:solidFill>
                    <a:srgbClr val="000000"/>
                  </a:solidFill>
                  <a:cs typeface="Arial" charset="0"/>
                </a:endParaRPr>
              </a:p>
            </p:txBody>
          </p:sp>
          <p:sp>
            <p:nvSpPr>
              <p:cNvPr id="166951" name="Rectangle 98"/>
              <p:cNvSpPr>
                <a:spLocks noChangeArrowheads="1"/>
              </p:cNvSpPr>
              <p:nvPr/>
            </p:nvSpPr>
            <p:spPr bwMode="auto">
              <a:xfrm>
                <a:off x="3505831" y="3429000"/>
                <a:ext cx="2027469" cy="37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8" tIns="30380" rIns="60758" bIns="30380"/>
              <a:lstStyle>
                <a:lvl1pPr defTabSz="885825">
                  <a:spcBef>
                    <a:spcPct val="20000"/>
                  </a:spcBef>
                  <a:buChar char="•"/>
                  <a:defRPr sz="3300">
                    <a:solidFill>
                      <a:schemeClr val="tx1"/>
                    </a:solidFill>
                    <a:latin typeface="Arial" charset="0"/>
                  </a:defRPr>
                </a:lvl1pPr>
                <a:lvl2pPr marL="742950" indent="-285750" defTabSz="885825">
                  <a:spcBef>
                    <a:spcPct val="20000"/>
                  </a:spcBef>
                  <a:buChar char="–"/>
                  <a:defRPr sz="3000">
                    <a:solidFill>
                      <a:schemeClr val="tx1"/>
                    </a:solidFill>
                    <a:latin typeface="Arial" charset="0"/>
                  </a:defRPr>
                </a:lvl2pPr>
                <a:lvl3pPr marL="1143000" indent="-228600" defTabSz="885825">
                  <a:spcBef>
                    <a:spcPct val="20000"/>
                  </a:spcBef>
                  <a:buChar char="•"/>
                  <a:defRPr sz="2500">
                    <a:solidFill>
                      <a:schemeClr val="tx1"/>
                    </a:solidFill>
                    <a:latin typeface="Arial" charset="0"/>
                  </a:defRPr>
                </a:lvl3pPr>
                <a:lvl4pPr marL="1600200" indent="-228600" defTabSz="885825">
                  <a:spcBef>
                    <a:spcPct val="20000"/>
                  </a:spcBef>
                  <a:buChar char="–"/>
                  <a:defRPr sz="2100">
                    <a:solidFill>
                      <a:schemeClr val="tx1"/>
                    </a:solidFill>
                    <a:latin typeface="Arial" charset="0"/>
                  </a:defRPr>
                </a:lvl4pPr>
                <a:lvl5pPr marL="2057400" indent="-228600" defTabSz="885825">
                  <a:spcBef>
                    <a:spcPct val="20000"/>
                  </a:spcBef>
                  <a:buChar char="»"/>
                  <a:defRPr sz="2100">
                    <a:solidFill>
                      <a:schemeClr val="tx1"/>
                    </a:solidFill>
                    <a:latin typeface="Arial" charset="0"/>
                  </a:defRPr>
                </a:lvl5pPr>
                <a:lvl6pPr marL="2514600" indent="-228600" defTabSz="885825" eaLnBrk="0" fontAlgn="base" hangingPunct="0">
                  <a:spcBef>
                    <a:spcPct val="20000"/>
                  </a:spcBef>
                  <a:spcAft>
                    <a:spcPct val="0"/>
                  </a:spcAft>
                  <a:buChar char="»"/>
                  <a:defRPr sz="2100">
                    <a:solidFill>
                      <a:schemeClr val="tx1"/>
                    </a:solidFill>
                    <a:latin typeface="Arial" charset="0"/>
                  </a:defRPr>
                </a:lvl6pPr>
                <a:lvl7pPr marL="2971800" indent="-228600" defTabSz="885825" eaLnBrk="0" fontAlgn="base" hangingPunct="0">
                  <a:spcBef>
                    <a:spcPct val="20000"/>
                  </a:spcBef>
                  <a:spcAft>
                    <a:spcPct val="0"/>
                  </a:spcAft>
                  <a:buChar char="»"/>
                  <a:defRPr sz="2100">
                    <a:solidFill>
                      <a:schemeClr val="tx1"/>
                    </a:solidFill>
                    <a:latin typeface="Arial" charset="0"/>
                  </a:defRPr>
                </a:lvl7pPr>
                <a:lvl8pPr marL="3429000" indent="-228600" defTabSz="885825" eaLnBrk="0" fontAlgn="base" hangingPunct="0">
                  <a:spcBef>
                    <a:spcPct val="20000"/>
                  </a:spcBef>
                  <a:spcAft>
                    <a:spcPct val="0"/>
                  </a:spcAft>
                  <a:buChar char="»"/>
                  <a:defRPr sz="2100">
                    <a:solidFill>
                      <a:schemeClr val="tx1"/>
                    </a:solidFill>
                    <a:latin typeface="Arial" charset="0"/>
                  </a:defRPr>
                </a:lvl8pPr>
                <a:lvl9pPr marL="3886200" indent="-228600" defTabSz="885825"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675" dirty="0">
                    <a:solidFill>
                      <a:srgbClr val="FFFFFF"/>
                    </a:solidFill>
                    <a:cs typeface="Arial" charset="0"/>
                  </a:rPr>
                  <a:t>Promotion Period (6 months)</a:t>
                </a:r>
              </a:p>
              <a:p>
                <a:pPr algn="ctr" fontAlgn="base">
                  <a:lnSpc>
                    <a:spcPct val="80000"/>
                  </a:lnSpc>
                  <a:spcAft>
                    <a:spcPct val="0"/>
                  </a:spcAft>
                  <a:buFontTx/>
                  <a:buNone/>
                </a:pPr>
                <a:r>
                  <a:rPr lang="en-US" altLang="en-US" sz="675" dirty="0">
                    <a:solidFill>
                      <a:srgbClr val="FFFFFF"/>
                    </a:solidFill>
                    <a:cs typeface="Arial" charset="0"/>
                  </a:rPr>
                  <a:t>March 1 – August 31</a:t>
                </a:r>
              </a:p>
            </p:txBody>
          </p:sp>
          <p:sp>
            <p:nvSpPr>
              <p:cNvPr id="166958" name="Text Box 53"/>
              <p:cNvSpPr txBox="1">
                <a:spLocks noChangeArrowheads="1"/>
              </p:cNvSpPr>
              <p:nvPr/>
            </p:nvSpPr>
            <p:spPr bwMode="auto">
              <a:xfrm>
                <a:off x="1310629" y="3133305"/>
                <a:ext cx="6248280" cy="26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476" tIns="28737" rIns="57476" bIns="28737">
                <a:spAutoFit/>
              </a:bodyPr>
              <a:lstStyle>
                <a:lvl1pPr defTabSz="965200">
                  <a:spcBef>
                    <a:spcPct val="20000"/>
                  </a:spcBef>
                  <a:buChar char="•"/>
                  <a:defRPr sz="3300">
                    <a:solidFill>
                      <a:schemeClr val="tx1"/>
                    </a:solidFill>
                    <a:latin typeface="Arial" charset="0"/>
                  </a:defRPr>
                </a:lvl1pPr>
                <a:lvl2pPr marL="742950" indent="-285750" defTabSz="965200">
                  <a:spcBef>
                    <a:spcPct val="20000"/>
                  </a:spcBef>
                  <a:buChar char="–"/>
                  <a:defRPr sz="3000">
                    <a:solidFill>
                      <a:schemeClr val="tx1"/>
                    </a:solidFill>
                    <a:latin typeface="Arial" charset="0"/>
                  </a:defRPr>
                </a:lvl2pPr>
                <a:lvl3pPr marL="1143000" indent="-228600" defTabSz="965200">
                  <a:spcBef>
                    <a:spcPct val="20000"/>
                  </a:spcBef>
                  <a:buChar char="•"/>
                  <a:defRPr sz="2500">
                    <a:solidFill>
                      <a:schemeClr val="tx1"/>
                    </a:solidFill>
                    <a:latin typeface="Arial" charset="0"/>
                  </a:defRPr>
                </a:lvl3pPr>
                <a:lvl4pPr marL="1600200" indent="-228600" defTabSz="965200">
                  <a:spcBef>
                    <a:spcPct val="20000"/>
                  </a:spcBef>
                  <a:buChar char="–"/>
                  <a:defRPr sz="2100">
                    <a:solidFill>
                      <a:schemeClr val="tx1"/>
                    </a:solidFill>
                    <a:latin typeface="Arial" charset="0"/>
                  </a:defRPr>
                </a:lvl4pPr>
                <a:lvl5pPr marL="2057400" indent="-228600" defTabSz="965200">
                  <a:spcBef>
                    <a:spcPct val="20000"/>
                  </a:spcBef>
                  <a:buChar char="»"/>
                  <a:defRPr sz="2100">
                    <a:solidFill>
                      <a:schemeClr val="tx1"/>
                    </a:solidFill>
                    <a:latin typeface="Arial" charset="0"/>
                  </a:defRPr>
                </a:lvl5pPr>
                <a:lvl6pPr marL="2514600" indent="-228600" defTabSz="965200" eaLnBrk="0" fontAlgn="base" hangingPunct="0">
                  <a:spcBef>
                    <a:spcPct val="20000"/>
                  </a:spcBef>
                  <a:spcAft>
                    <a:spcPct val="0"/>
                  </a:spcAft>
                  <a:buChar char="»"/>
                  <a:defRPr sz="2100">
                    <a:solidFill>
                      <a:schemeClr val="tx1"/>
                    </a:solidFill>
                    <a:latin typeface="Arial" charset="0"/>
                  </a:defRPr>
                </a:lvl6pPr>
                <a:lvl7pPr marL="2971800" indent="-228600" defTabSz="965200" eaLnBrk="0" fontAlgn="base" hangingPunct="0">
                  <a:spcBef>
                    <a:spcPct val="20000"/>
                  </a:spcBef>
                  <a:spcAft>
                    <a:spcPct val="0"/>
                  </a:spcAft>
                  <a:buChar char="»"/>
                  <a:defRPr sz="2100">
                    <a:solidFill>
                      <a:schemeClr val="tx1"/>
                    </a:solidFill>
                    <a:latin typeface="Arial" charset="0"/>
                  </a:defRPr>
                </a:lvl7pPr>
                <a:lvl8pPr marL="3429000" indent="-228600" defTabSz="965200" eaLnBrk="0" fontAlgn="base" hangingPunct="0">
                  <a:spcBef>
                    <a:spcPct val="20000"/>
                  </a:spcBef>
                  <a:spcAft>
                    <a:spcPct val="0"/>
                  </a:spcAft>
                  <a:buChar char="»"/>
                  <a:defRPr sz="2100">
                    <a:solidFill>
                      <a:schemeClr val="tx1"/>
                    </a:solidFill>
                    <a:latin typeface="Arial" charset="0"/>
                  </a:defRPr>
                </a:lvl8pPr>
                <a:lvl9pPr marL="3886200" indent="-228600" defTabSz="965200" eaLnBrk="0" fontAlgn="base" hangingPunct="0">
                  <a:spcBef>
                    <a:spcPct val="20000"/>
                  </a:spcBef>
                  <a:spcAft>
                    <a:spcPct val="0"/>
                  </a:spcAft>
                  <a:buChar char="»"/>
                  <a:defRPr sz="2100">
                    <a:solidFill>
                      <a:schemeClr val="tx1"/>
                    </a:solidFill>
                    <a:latin typeface="Arial" charset="0"/>
                  </a:defRPr>
                </a:lvl9pPr>
              </a:lstStyle>
              <a:p>
                <a:pPr algn="ctr" fontAlgn="base">
                  <a:spcBef>
                    <a:spcPct val="50000"/>
                  </a:spcBef>
                  <a:spcAft>
                    <a:spcPct val="0"/>
                  </a:spcAft>
                  <a:buFontTx/>
                  <a:buNone/>
                </a:pPr>
                <a:r>
                  <a:rPr lang="en-US" altLang="en-US" sz="1000" dirty="0">
                    <a:solidFill>
                      <a:srgbClr val="FF0000"/>
                    </a:solidFill>
                    <a:cs typeface="Arial" charset="0"/>
                  </a:rPr>
                  <a:t> </a:t>
                </a:r>
                <a:r>
                  <a:rPr lang="en-US" altLang="en-US" sz="1000" dirty="0">
                    <a:solidFill>
                      <a:srgbClr val="000000"/>
                    </a:solidFill>
                    <a:cs typeface="Arial" charset="0"/>
                  </a:rPr>
                  <a:t>Emerging &amp; Advanced Technology</a:t>
                </a:r>
              </a:p>
            </p:txBody>
          </p:sp>
        </p:grpSp>
        <p:grpSp>
          <p:nvGrpSpPr>
            <p:cNvPr id="10" name="Group 9"/>
            <p:cNvGrpSpPr/>
            <p:nvPr/>
          </p:nvGrpSpPr>
          <p:grpSpPr>
            <a:xfrm>
              <a:off x="923584" y="4836116"/>
              <a:ext cx="5731292" cy="596704"/>
              <a:chOff x="959845" y="4493132"/>
              <a:chExt cx="5731292" cy="795605"/>
            </a:xfrm>
          </p:grpSpPr>
          <p:sp>
            <p:nvSpPr>
              <p:cNvPr id="166952" name="Left Arrow 58"/>
              <p:cNvSpPr>
                <a:spLocks noChangeArrowheads="1"/>
              </p:cNvSpPr>
              <p:nvPr/>
            </p:nvSpPr>
            <p:spPr bwMode="auto">
              <a:xfrm>
                <a:off x="959845" y="4631768"/>
                <a:ext cx="1286101" cy="656968"/>
              </a:xfrm>
              <a:prstGeom prst="leftArrow">
                <a:avLst>
                  <a:gd name="adj1" fmla="val 50000"/>
                  <a:gd name="adj2" fmla="val 49997"/>
                </a:avLst>
              </a:prstGeom>
              <a:solidFill>
                <a:srgbClr val="DBB3BC"/>
              </a:solidFill>
              <a:ln>
                <a:noFill/>
              </a:ln>
              <a:extLst>
                <a:ext uri="{91240B29-F687-4F45-9708-019B960494DF}">
                  <a14:hiddenLine xmlns:a14="http://schemas.microsoft.com/office/drawing/2010/main" w="9525" algn="ctr">
                    <a:solidFill>
                      <a:srgbClr val="000000"/>
                    </a:solidFill>
                    <a:round/>
                    <a:headEnd/>
                    <a:tailEnd/>
                  </a14:hiddenLine>
                </a:ext>
              </a:extLst>
            </p:spPr>
            <p:txBody>
              <a:bodyPr lIns="62082" tIns="31044" rIns="62082" bIns="31044"/>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375" dirty="0">
                  <a:solidFill>
                    <a:srgbClr val="000000"/>
                  </a:solidFill>
                  <a:cs typeface="Arial" charset="0"/>
                </a:endParaRPr>
              </a:p>
            </p:txBody>
          </p:sp>
          <p:sp>
            <p:nvSpPr>
              <p:cNvPr id="166953" name="Left Arrow 60"/>
              <p:cNvSpPr>
                <a:spLocks noChangeArrowheads="1"/>
              </p:cNvSpPr>
              <p:nvPr/>
            </p:nvSpPr>
            <p:spPr bwMode="auto">
              <a:xfrm>
                <a:off x="2091557" y="4628900"/>
                <a:ext cx="930713" cy="659837"/>
              </a:xfrm>
              <a:prstGeom prst="leftArrow">
                <a:avLst>
                  <a:gd name="adj1" fmla="val 50000"/>
                  <a:gd name="adj2" fmla="val 49996"/>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62082" tIns="31044" rIns="62082" bIns="31044"/>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r>
                  <a:rPr lang="en-US" altLang="en-US" sz="675" dirty="0">
                    <a:solidFill>
                      <a:srgbClr val="FFFFFF"/>
                    </a:solidFill>
                    <a:cs typeface="Arial" charset="0"/>
                  </a:rPr>
                  <a:t>          </a:t>
                </a:r>
                <a:endParaRPr lang="en-US" altLang="en-US" sz="1275" dirty="0">
                  <a:solidFill>
                    <a:srgbClr val="000000"/>
                  </a:solidFill>
                  <a:cs typeface="Arial" charset="0"/>
                </a:endParaRPr>
              </a:p>
            </p:txBody>
          </p:sp>
          <p:sp>
            <p:nvSpPr>
              <p:cNvPr id="166954" name="Right Arrow 59"/>
              <p:cNvSpPr>
                <a:spLocks noChangeArrowheads="1"/>
              </p:cNvSpPr>
              <p:nvPr/>
            </p:nvSpPr>
            <p:spPr bwMode="auto">
              <a:xfrm>
                <a:off x="2591143" y="4628900"/>
                <a:ext cx="3161723" cy="659837"/>
              </a:xfrm>
              <a:prstGeom prst="rightArrow">
                <a:avLst>
                  <a:gd name="adj1" fmla="val 50000"/>
                  <a:gd name="adj2" fmla="val 49955"/>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62082" tIns="31044" rIns="62082" bIns="31044"/>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275" dirty="0">
                  <a:solidFill>
                    <a:srgbClr val="000000"/>
                  </a:solidFill>
                  <a:cs typeface="Arial" charset="0"/>
                </a:endParaRPr>
              </a:p>
            </p:txBody>
          </p:sp>
          <p:sp>
            <p:nvSpPr>
              <p:cNvPr id="166955" name="Rectangle 98"/>
              <p:cNvSpPr>
                <a:spLocks noChangeArrowheads="1"/>
              </p:cNvSpPr>
              <p:nvPr/>
            </p:nvSpPr>
            <p:spPr bwMode="auto">
              <a:xfrm>
                <a:off x="959845" y="4795293"/>
                <a:ext cx="1248233" cy="28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8" tIns="30380" rIns="60758" bIns="30380"/>
              <a:lstStyle>
                <a:lvl1pPr defTabSz="885825">
                  <a:spcBef>
                    <a:spcPct val="20000"/>
                  </a:spcBef>
                  <a:buChar char="•"/>
                  <a:defRPr sz="3300">
                    <a:solidFill>
                      <a:schemeClr val="tx1"/>
                    </a:solidFill>
                    <a:latin typeface="Arial" charset="0"/>
                  </a:defRPr>
                </a:lvl1pPr>
                <a:lvl2pPr marL="742950" indent="-285750" defTabSz="885825">
                  <a:spcBef>
                    <a:spcPct val="20000"/>
                  </a:spcBef>
                  <a:buChar char="–"/>
                  <a:defRPr sz="3000">
                    <a:solidFill>
                      <a:schemeClr val="tx1"/>
                    </a:solidFill>
                    <a:latin typeface="Arial" charset="0"/>
                  </a:defRPr>
                </a:lvl2pPr>
                <a:lvl3pPr marL="1143000" indent="-228600" defTabSz="885825">
                  <a:spcBef>
                    <a:spcPct val="20000"/>
                  </a:spcBef>
                  <a:buChar char="•"/>
                  <a:defRPr sz="2500">
                    <a:solidFill>
                      <a:schemeClr val="tx1"/>
                    </a:solidFill>
                    <a:latin typeface="Arial" charset="0"/>
                  </a:defRPr>
                </a:lvl3pPr>
                <a:lvl4pPr marL="1600200" indent="-228600" defTabSz="885825">
                  <a:spcBef>
                    <a:spcPct val="20000"/>
                  </a:spcBef>
                  <a:buChar char="–"/>
                  <a:defRPr sz="2100">
                    <a:solidFill>
                      <a:schemeClr val="tx1"/>
                    </a:solidFill>
                    <a:latin typeface="Arial" charset="0"/>
                  </a:defRPr>
                </a:lvl4pPr>
                <a:lvl5pPr marL="2057400" indent="-228600" defTabSz="885825">
                  <a:spcBef>
                    <a:spcPct val="20000"/>
                  </a:spcBef>
                  <a:buChar char="»"/>
                  <a:defRPr sz="2100">
                    <a:solidFill>
                      <a:schemeClr val="tx1"/>
                    </a:solidFill>
                    <a:latin typeface="Arial" charset="0"/>
                  </a:defRPr>
                </a:lvl5pPr>
                <a:lvl6pPr marL="2514600" indent="-228600" defTabSz="885825" eaLnBrk="0" fontAlgn="base" hangingPunct="0">
                  <a:spcBef>
                    <a:spcPct val="20000"/>
                  </a:spcBef>
                  <a:spcAft>
                    <a:spcPct val="0"/>
                  </a:spcAft>
                  <a:buChar char="»"/>
                  <a:defRPr sz="2100">
                    <a:solidFill>
                      <a:schemeClr val="tx1"/>
                    </a:solidFill>
                    <a:latin typeface="Arial" charset="0"/>
                  </a:defRPr>
                </a:lvl6pPr>
                <a:lvl7pPr marL="2971800" indent="-228600" defTabSz="885825" eaLnBrk="0" fontAlgn="base" hangingPunct="0">
                  <a:spcBef>
                    <a:spcPct val="20000"/>
                  </a:spcBef>
                  <a:spcAft>
                    <a:spcPct val="0"/>
                  </a:spcAft>
                  <a:buChar char="»"/>
                  <a:defRPr sz="2100">
                    <a:solidFill>
                      <a:schemeClr val="tx1"/>
                    </a:solidFill>
                    <a:latin typeface="Arial" charset="0"/>
                  </a:defRPr>
                </a:lvl7pPr>
                <a:lvl8pPr marL="3429000" indent="-228600" defTabSz="885825" eaLnBrk="0" fontAlgn="base" hangingPunct="0">
                  <a:spcBef>
                    <a:spcPct val="20000"/>
                  </a:spcBef>
                  <a:spcAft>
                    <a:spcPct val="0"/>
                  </a:spcAft>
                  <a:buChar char="»"/>
                  <a:defRPr sz="2100">
                    <a:solidFill>
                      <a:schemeClr val="tx1"/>
                    </a:solidFill>
                    <a:latin typeface="Arial" charset="0"/>
                  </a:defRPr>
                </a:lvl8pPr>
                <a:lvl9pPr marL="3886200" indent="-228600" defTabSz="885825"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600" dirty="0">
                    <a:solidFill>
                      <a:srgbClr val="000000"/>
                    </a:solidFill>
                    <a:cs typeface="Arial" charset="0"/>
                  </a:rPr>
                  <a:t>Registration</a:t>
                </a:r>
              </a:p>
              <a:p>
                <a:pPr algn="ctr" fontAlgn="base">
                  <a:lnSpc>
                    <a:spcPct val="80000"/>
                  </a:lnSpc>
                  <a:spcAft>
                    <a:spcPct val="0"/>
                  </a:spcAft>
                  <a:buFontTx/>
                  <a:buNone/>
                </a:pPr>
                <a:r>
                  <a:rPr lang="en-US" altLang="en-US" sz="600" dirty="0">
                    <a:solidFill>
                      <a:srgbClr val="000000"/>
                    </a:solidFill>
                    <a:cs typeface="Arial" charset="0"/>
                  </a:rPr>
                  <a:t>Dec 15 – July 31</a:t>
                </a:r>
              </a:p>
            </p:txBody>
          </p:sp>
          <p:sp>
            <p:nvSpPr>
              <p:cNvPr id="166957" name="Rectangle 98"/>
              <p:cNvSpPr>
                <a:spLocks noChangeArrowheads="1"/>
              </p:cNvSpPr>
              <p:nvPr/>
            </p:nvSpPr>
            <p:spPr bwMode="auto">
              <a:xfrm>
                <a:off x="3269876" y="4806770"/>
                <a:ext cx="1817730" cy="37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8" tIns="30380" rIns="60758" bIns="30380"/>
              <a:lstStyle>
                <a:lvl1pPr defTabSz="885825">
                  <a:spcBef>
                    <a:spcPct val="20000"/>
                  </a:spcBef>
                  <a:buChar char="•"/>
                  <a:defRPr sz="3300">
                    <a:solidFill>
                      <a:schemeClr val="tx1"/>
                    </a:solidFill>
                    <a:latin typeface="Arial" charset="0"/>
                  </a:defRPr>
                </a:lvl1pPr>
                <a:lvl2pPr marL="742950" indent="-285750" defTabSz="885825">
                  <a:spcBef>
                    <a:spcPct val="20000"/>
                  </a:spcBef>
                  <a:buChar char="–"/>
                  <a:defRPr sz="3000">
                    <a:solidFill>
                      <a:schemeClr val="tx1"/>
                    </a:solidFill>
                    <a:latin typeface="Arial" charset="0"/>
                  </a:defRPr>
                </a:lvl2pPr>
                <a:lvl3pPr marL="1143000" indent="-228600" defTabSz="885825">
                  <a:spcBef>
                    <a:spcPct val="20000"/>
                  </a:spcBef>
                  <a:buChar char="•"/>
                  <a:defRPr sz="2500">
                    <a:solidFill>
                      <a:schemeClr val="tx1"/>
                    </a:solidFill>
                    <a:latin typeface="Arial" charset="0"/>
                  </a:defRPr>
                </a:lvl3pPr>
                <a:lvl4pPr marL="1600200" indent="-228600" defTabSz="885825">
                  <a:spcBef>
                    <a:spcPct val="20000"/>
                  </a:spcBef>
                  <a:buChar char="–"/>
                  <a:defRPr sz="2100">
                    <a:solidFill>
                      <a:schemeClr val="tx1"/>
                    </a:solidFill>
                    <a:latin typeface="Arial" charset="0"/>
                  </a:defRPr>
                </a:lvl4pPr>
                <a:lvl5pPr marL="2057400" indent="-228600" defTabSz="885825">
                  <a:spcBef>
                    <a:spcPct val="20000"/>
                  </a:spcBef>
                  <a:buChar char="»"/>
                  <a:defRPr sz="2100">
                    <a:solidFill>
                      <a:schemeClr val="tx1"/>
                    </a:solidFill>
                    <a:latin typeface="Arial" charset="0"/>
                  </a:defRPr>
                </a:lvl5pPr>
                <a:lvl6pPr marL="2514600" indent="-228600" defTabSz="885825" eaLnBrk="0" fontAlgn="base" hangingPunct="0">
                  <a:spcBef>
                    <a:spcPct val="20000"/>
                  </a:spcBef>
                  <a:spcAft>
                    <a:spcPct val="0"/>
                  </a:spcAft>
                  <a:buChar char="»"/>
                  <a:defRPr sz="2100">
                    <a:solidFill>
                      <a:schemeClr val="tx1"/>
                    </a:solidFill>
                    <a:latin typeface="Arial" charset="0"/>
                  </a:defRPr>
                </a:lvl6pPr>
                <a:lvl7pPr marL="2971800" indent="-228600" defTabSz="885825" eaLnBrk="0" fontAlgn="base" hangingPunct="0">
                  <a:spcBef>
                    <a:spcPct val="20000"/>
                  </a:spcBef>
                  <a:spcAft>
                    <a:spcPct val="0"/>
                  </a:spcAft>
                  <a:buChar char="»"/>
                  <a:defRPr sz="2100">
                    <a:solidFill>
                      <a:schemeClr val="tx1"/>
                    </a:solidFill>
                    <a:latin typeface="Arial" charset="0"/>
                  </a:defRPr>
                </a:lvl7pPr>
                <a:lvl8pPr marL="3429000" indent="-228600" defTabSz="885825" eaLnBrk="0" fontAlgn="base" hangingPunct="0">
                  <a:spcBef>
                    <a:spcPct val="20000"/>
                  </a:spcBef>
                  <a:spcAft>
                    <a:spcPct val="0"/>
                  </a:spcAft>
                  <a:buChar char="»"/>
                  <a:defRPr sz="2100">
                    <a:solidFill>
                      <a:schemeClr val="tx1"/>
                    </a:solidFill>
                    <a:latin typeface="Arial" charset="0"/>
                  </a:defRPr>
                </a:lvl8pPr>
                <a:lvl9pPr marL="3886200" indent="-228600" defTabSz="885825"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675" dirty="0">
                    <a:solidFill>
                      <a:srgbClr val="FFFFFF"/>
                    </a:solidFill>
                    <a:cs typeface="Arial" charset="0"/>
                  </a:rPr>
                  <a:t>Promotion Period  (6 months)</a:t>
                </a:r>
              </a:p>
              <a:p>
                <a:pPr algn="ctr" fontAlgn="base">
                  <a:lnSpc>
                    <a:spcPct val="80000"/>
                  </a:lnSpc>
                  <a:spcAft>
                    <a:spcPct val="0"/>
                  </a:spcAft>
                  <a:buFontTx/>
                  <a:buNone/>
                </a:pPr>
                <a:r>
                  <a:rPr lang="en-US" altLang="en-US" sz="675" dirty="0">
                    <a:solidFill>
                      <a:srgbClr val="FFFFFF"/>
                    </a:solidFill>
                    <a:cs typeface="Arial" charset="0"/>
                  </a:rPr>
                  <a:t>February 1 – July 31</a:t>
                </a:r>
              </a:p>
            </p:txBody>
          </p:sp>
          <p:sp>
            <p:nvSpPr>
              <p:cNvPr id="166959" name="Text Box 53"/>
              <p:cNvSpPr txBox="1">
                <a:spLocks noChangeArrowheads="1"/>
              </p:cNvSpPr>
              <p:nvPr/>
            </p:nvSpPr>
            <p:spPr bwMode="auto">
              <a:xfrm>
                <a:off x="1154196" y="4493132"/>
                <a:ext cx="5536941" cy="26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476" tIns="28737" rIns="57476" bIns="28737">
                <a:spAutoFit/>
              </a:bodyPr>
              <a:lstStyle>
                <a:lvl1pPr defTabSz="965200">
                  <a:spcBef>
                    <a:spcPct val="20000"/>
                  </a:spcBef>
                  <a:buChar char="•"/>
                  <a:defRPr sz="3300">
                    <a:solidFill>
                      <a:schemeClr val="tx1"/>
                    </a:solidFill>
                    <a:latin typeface="Arial" charset="0"/>
                  </a:defRPr>
                </a:lvl1pPr>
                <a:lvl2pPr marL="742950" indent="-285750" defTabSz="965200">
                  <a:spcBef>
                    <a:spcPct val="20000"/>
                  </a:spcBef>
                  <a:buChar char="–"/>
                  <a:defRPr sz="3000">
                    <a:solidFill>
                      <a:schemeClr val="tx1"/>
                    </a:solidFill>
                    <a:latin typeface="Arial" charset="0"/>
                  </a:defRPr>
                </a:lvl2pPr>
                <a:lvl3pPr marL="1143000" indent="-228600" defTabSz="965200">
                  <a:spcBef>
                    <a:spcPct val="20000"/>
                  </a:spcBef>
                  <a:buChar char="•"/>
                  <a:defRPr sz="2500">
                    <a:solidFill>
                      <a:schemeClr val="tx1"/>
                    </a:solidFill>
                    <a:latin typeface="Arial" charset="0"/>
                  </a:defRPr>
                </a:lvl3pPr>
                <a:lvl4pPr marL="1600200" indent="-228600" defTabSz="965200">
                  <a:spcBef>
                    <a:spcPct val="20000"/>
                  </a:spcBef>
                  <a:buChar char="–"/>
                  <a:defRPr sz="2100">
                    <a:solidFill>
                      <a:schemeClr val="tx1"/>
                    </a:solidFill>
                    <a:latin typeface="Arial" charset="0"/>
                  </a:defRPr>
                </a:lvl4pPr>
                <a:lvl5pPr marL="2057400" indent="-228600" defTabSz="965200">
                  <a:spcBef>
                    <a:spcPct val="20000"/>
                  </a:spcBef>
                  <a:buChar char="»"/>
                  <a:defRPr sz="2100">
                    <a:solidFill>
                      <a:schemeClr val="tx1"/>
                    </a:solidFill>
                    <a:latin typeface="Arial" charset="0"/>
                  </a:defRPr>
                </a:lvl5pPr>
                <a:lvl6pPr marL="2514600" indent="-228600" defTabSz="965200" eaLnBrk="0" fontAlgn="base" hangingPunct="0">
                  <a:spcBef>
                    <a:spcPct val="20000"/>
                  </a:spcBef>
                  <a:spcAft>
                    <a:spcPct val="0"/>
                  </a:spcAft>
                  <a:buChar char="»"/>
                  <a:defRPr sz="2100">
                    <a:solidFill>
                      <a:schemeClr val="tx1"/>
                    </a:solidFill>
                    <a:latin typeface="Arial" charset="0"/>
                  </a:defRPr>
                </a:lvl6pPr>
                <a:lvl7pPr marL="2971800" indent="-228600" defTabSz="965200" eaLnBrk="0" fontAlgn="base" hangingPunct="0">
                  <a:spcBef>
                    <a:spcPct val="20000"/>
                  </a:spcBef>
                  <a:spcAft>
                    <a:spcPct val="0"/>
                  </a:spcAft>
                  <a:buChar char="»"/>
                  <a:defRPr sz="2100">
                    <a:solidFill>
                      <a:schemeClr val="tx1"/>
                    </a:solidFill>
                    <a:latin typeface="Arial" charset="0"/>
                  </a:defRPr>
                </a:lvl7pPr>
                <a:lvl8pPr marL="3429000" indent="-228600" defTabSz="965200" eaLnBrk="0" fontAlgn="base" hangingPunct="0">
                  <a:spcBef>
                    <a:spcPct val="20000"/>
                  </a:spcBef>
                  <a:spcAft>
                    <a:spcPct val="0"/>
                  </a:spcAft>
                  <a:buChar char="»"/>
                  <a:defRPr sz="2100">
                    <a:solidFill>
                      <a:schemeClr val="tx1"/>
                    </a:solidFill>
                    <a:latin typeface="Arial" charset="0"/>
                  </a:defRPr>
                </a:lvl8pPr>
                <a:lvl9pPr marL="3886200" indent="-228600" defTabSz="965200" eaLnBrk="0" fontAlgn="base" hangingPunct="0">
                  <a:spcBef>
                    <a:spcPct val="20000"/>
                  </a:spcBef>
                  <a:spcAft>
                    <a:spcPct val="0"/>
                  </a:spcAft>
                  <a:buChar char="»"/>
                  <a:defRPr sz="2100">
                    <a:solidFill>
                      <a:schemeClr val="tx1"/>
                    </a:solidFill>
                    <a:latin typeface="Arial" charset="0"/>
                  </a:defRPr>
                </a:lvl9pPr>
              </a:lstStyle>
              <a:p>
                <a:pPr algn="ctr" fontAlgn="base">
                  <a:spcBef>
                    <a:spcPct val="50000"/>
                  </a:spcBef>
                  <a:spcAft>
                    <a:spcPct val="0"/>
                  </a:spcAft>
                  <a:buFontTx/>
                  <a:buNone/>
                </a:pPr>
                <a:r>
                  <a:rPr lang="en-US" altLang="en-US" sz="1000" dirty="0">
                    <a:solidFill>
                      <a:srgbClr val="000000"/>
                    </a:solidFill>
                    <a:cs typeface="Arial" charset="0"/>
                  </a:rPr>
                  <a:t>Tactile, Sensory &amp; Interactive Engagement</a:t>
                </a:r>
              </a:p>
            </p:txBody>
          </p:sp>
        </p:grpSp>
        <p:sp>
          <p:nvSpPr>
            <p:cNvPr id="166960" name="Left Arrow 67"/>
            <p:cNvSpPr>
              <a:spLocks noChangeArrowheads="1"/>
            </p:cNvSpPr>
            <p:nvPr/>
          </p:nvSpPr>
          <p:spPr bwMode="auto">
            <a:xfrm>
              <a:off x="4939302" y="5546993"/>
              <a:ext cx="2681186" cy="492726"/>
            </a:xfrm>
            <a:prstGeom prst="leftArrow">
              <a:avLst>
                <a:gd name="adj1" fmla="val 50000"/>
                <a:gd name="adj2" fmla="val 5013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62082" tIns="31044" rIns="62082" bIns="31044"/>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375" dirty="0">
                <a:solidFill>
                  <a:srgbClr val="000000"/>
                </a:solidFill>
                <a:cs typeface="Arial" charset="0"/>
              </a:endParaRPr>
            </a:p>
          </p:txBody>
        </p:sp>
        <p:sp>
          <p:nvSpPr>
            <p:cNvPr id="166961" name="Right Arrow 68"/>
            <p:cNvSpPr>
              <a:spLocks noChangeArrowheads="1"/>
            </p:cNvSpPr>
            <p:nvPr/>
          </p:nvSpPr>
          <p:spPr bwMode="auto">
            <a:xfrm rot="10800000">
              <a:off x="6105713" y="5540538"/>
              <a:ext cx="2725138" cy="514243"/>
            </a:xfrm>
            <a:prstGeom prst="rightArrow">
              <a:avLst>
                <a:gd name="adj1" fmla="val 50000"/>
                <a:gd name="adj2" fmla="val 50007"/>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62082" tIns="31044" rIns="62082" bIns="31044"/>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275" dirty="0">
                <a:solidFill>
                  <a:srgbClr val="000000"/>
                </a:solidFill>
                <a:cs typeface="Arial" charset="0"/>
              </a:endParaRPr>
            </a:p>
          </p:txBody>
        </p:sp>
        <p:sp>
          <p:nvSpPr>
            <p:cNvPr id="166962" name="Rectangle 98"/>
            <p:cNvSpPr>
              <a:spLocks noChangeArrowheads="1"/>
            </p:cNvSpPr>
            <p:nvPr/>
          </p:nvSpPr>
          <p:spPr bwMode="auto">
            <a:xfrm>
              <a:off x="4842912" y="5688909"/>
              <a:ext cx="1688100" cy="2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8" tIns="30380" rIns="60758" bIns="30380"/>
            <a:lstStyle>
              <a:lvl1pPr defTabSz="885825">
                <a:spcBef>
                  <a:spcPct val="20000"/>
                </a:spcBef>
                <a:buChar char="•"/>
                <a:defRPr sz="3300">
                  <a:solidFill>
                    <a:schemeClr val="tx1"/>
                  </a:solidFill>
                  <a:latin typeface="Arial" charset="0"/>
                </a:defRPr>
              </a:lvl1pPr>
              <a:lvl2pPr marL="742950" indent="-285750" defTabSz="885825">
                <a:spcBef>
                  <a:spcPct val="20000"/>
                </a:spcBef>
                <a:buChar char="–"/>
                <a:defRPr sz="3000">
                  <a:solidFill>
                    <a:schemeClr val="tx1"/>
                  </a:solidFill>
                  <a:latin typeface="Arial" charset="0"/>
                </a:defRPr>
              </a:lvl2pPr>
              <a:lvl3pPr marL="1143000" indent="-228600" defTabSz="885825">
                <a:spcBef>
                  <a:spcPct val="20000"/>
                </a:spcBef>
                <a:buChar char="•"/>
                <a:defRPr sz="2500">
                  <a:solidFill>
                    <a:schemeClr val="tx1"/>
                  </a:solidFill>
                  <a:latin typeface="Arial" charset="0"/>
                </a:defRPr>
              </a:lvl3pPr>
              <a:lvl4pPr marL="1600200" indent="-228600" defTabSz="885825">
                <a:spcBef>
                  <a:spcPct val="20000"/>
                </a:spcBef>
                <a:buChar char="–"/>
                <a:defRPr sz="2100">
                  <a:solidFill>
                    <a:schemeClr val="tx1"/>
                  </a:solidFill>
                  <a:latin typeface="Arial" charset="0"/>
                </a:defRPr>
              </a:lvl4pPr>
              <a:lvl5pPr marL="2057400" indent="-228600" defTabSz="885825">
                <a:spcBef>
                  <a:spcPct val="20000"/>
                </a:spcBef>
                <a:buChar char="»"/>
                <a:defRPr sz="2100">
                  <a:solidFill>
                    <a:schemeClr val="tx1"/>
                  </a:solidFill>
                  <a:latin typeface="Arial" charset="0"/>
                </a:defRPr>
              </a:lvl5pPr>
              <a:lvl6pPr marL="2514600" indent="-228600" defTabSz="885825" eaLnBrk="0" fontAlgn="base" hangingPunct="0">
                <a:spcBef>
                  <a:spcPct val="20000"/>
                </a:spcBef>
                <a:spcAft>
                  <a:spcPct val="0"/>
                </a:spcAft>
                <a:buChar char="»"/>
                <a:defRPr sz="2100">
                  <a:solidFill>
                    <a:schemeClr val="tx1"/>
                  </a:solidFill>
                  <a:latin typeface="Arial" charset="0"/>
                </a:defRPr>
              </a:lvl6pPr>
              <a:lvl7pPr marL="2971800" indent="-228600" defTabSz="885825" eaLnBrk="0" fontAlgn="base" hangingPunct="0">
                <a:spcBef>
                  <a:spcPct val="20000"/>
                </a:spcBef>
                <a:spcAft>
                  <a:spcPct val="0"/>
                </a:spcAft>
                <a:buChar char="»"/>
                <a:defRPr sz="2100">
                  <a:solidFill>
                    <a:schemeClr val="tx1"/>
                  </a:solidFill>
                  <a:latin typeface="Arial" charset="0"/>
                </a:defRPr>
              </a:lvl7pPr>
              <a:lvl8pPr marL="3429000" indent="-228600" defTabSz="885825" eaLnBrk="0" fontAlgn="base" hangingPunct="0">
                <a:spcBef>
                  <a:spcPct val="20000"/>
                </a:spcBef>
                <a:spcAft>
                  <a:spcPct val="0"/>
                </a:spcAft>
                <a:buChar char="»"/>
                <a:defRPr sz="2100">
                  <a:solidFill>
                    <a:schemeClr val="tx1"/>
                  </a:solidFill>
                  <a:latin typeface="Arial" charset="0"/>
                </a:defRPr>
              </a:lvl8pPr>
              <a:lvl9pPr marL="3886200" indent="-228600" defTabSz="885825"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600" dirty="0">
                  <a:solidFill>
                    <a:srgbClr val="FFFFFF"/>
                  </a:solidFill>
                  <a:cs typeface="Arial" charset="0"/>
                </a:rPr>
                <a:t>Registration</a:t>
              </a:r>
            </a:p>
            <a:p>
              <a:pPr algn="ctr" fontAlgn="base">
                <a:lnSpc>
                  <a:spcPct val="80000"/>
                </a:lnSpc>
                <a:spcAft>
                  <a:spcPct val="0"/>
                </a:spcAft>
                <a:buFontTx/>
                <a:buNone/>
              </a:pPr>
              <a:r>
                <a:rPr lang="en-US" altLang="en-US" sz="600" dirty="0">
                  <a:solidFill>
                    <a:srgbClr val="FFFFFF"/>
                  </a:solidFill>
                  <a:cs typeface="Arial" charset="0"/>
                </a:rPr>
                <a:t>June 15 – Dec 31</a:t>
              </a:r>
            </a:p>
          </p:txBody>
        </p:sp>
        <p:sp>
          <p:nvSpPr>
            <p:cNvPr id="166963" name="Right Arrow 68"/>
            <p:cNvSpPr>
              <a:spLocks noChangeArrowheads="1"/>
            </p:cNvSpPr>
            <p:nvPr/>
          </p:nvSpPr>
          <p:spPr bwMode="auto">
            <a:xfrm>
              <a:off x="8409918" y="5543886"/>
              <a:ext cx="734083" cy="510896"/>
            </a:xfrm>
            <a:prstGeom prst="rightArrow">
              <a:avLst>
                <a:gd name="adj1" fmla="val 50000"/>
                <a:gd name="adj2" fmla="val 5003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62082" tIns="31044" rIns="62082" bIns="31044"/>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275" dirty="0">
                <a:solidFill>
                  <a:srgbClr val="000000"/>
                </a:solidFill>
                <a:cs typeface="Arial" charset="0"/>
              </a:endParaRPr>
            </a:p>
          </p:txBody>
        </p:sp>
        <p:grpSp>
          <p:nvGrpSpPr>
            <p:cNvPr id="14" name="Group 13"/>
            <p:cNvGrpSpPr/>
            <p:nvPr/>
          </p:nvGrpSpPr>
          <p:grpSpPr>
            <a:xfrm>
              <a:off x="1248553" y="1393825"/>
              <a:ext cx="7929266" cy="267880"/>
              <a:chOff x="1214735" y="928588"/>
              <a:chExt cx="7929266" cy="357173"/>
            </a:xfrm>
          </p:grpSpPr>
          <p:sp>
            <p:nvSpPr>
              <p:cNvPr id="166918" name="Rectangle 43"/>
              <p:cNvSpPr>
                <a:spLocks noChangeArrowheads="1"/>
              </p:cNvSpPr>
              <p:nvPr/>
            </p:nvSpPr>
            <p:spPr bwMode="auto">
              <a:xfrm>
                <a:off x="7314618" y="928588"/>
                <a:ext cx="1801709" cy="357173"/>
              </a:xfrm>
              <a:prstGeom prst="rect">
                <a:avLst/>
              </a:prstGeom>
              <a:solidFill>
                <a:srgbClr val="194D7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110" tIns="31060" rIns="62110" bIns="31060" anchor="ctr"/>
              <a:lstStyle>
                <a:lvl1pPr defTabSz="981075">
                  <a:spcBef>
                    <a:spcPct val="20000"/>
                  </a:spcBef>
                  <a:buChar char="•"/>
                  <a:defRPr sz="3300">
                    <a:solidFill>
                      <a:schemeClr val="tx1"/>
                    </a:solidFill>
                    <a:latin typeface="Arial" charset="0"/>
                  </a:defRPr>
                </a:lvl1pPr>
                <a:lvl2pPr marL="742950" indent="-285750" defTabSz="981075">
                  <a:spcBef>
                    <a:spcPct val="20000"/>
                  </a:spcBef>
                  <a:buChar char="–"/>
                  <a:defRPr sz="3000">
                    <a:solidFill>
                      <a:schemeClr val="tx1"/>
                    </a:solidFill>
                    <a:latin typeface="Arial" charset="0"/>
                  </a:defRPr>
                </a:lvl2pPr>
                <a:lvl3pPr marL="1143000" indent="-228600" defTabSz="981075">
                  <a:spcBef>
                    <a:spcPct val="20000"/>
                  </a:spcBef>
                  <a:buChar char="•"/>
                  <a:defRPr sz="2500">
                    <a:solidFill>
                      <a:schemeClr val="tx1"/>
                    </a:solidFill>
                    <a:latin typeface="Arial" charset="0"/>
                  </a:defRPr>
                </a:lvl3pPr>
                <a:lvl4pPr marL="1600200" indent="-228600" defTabSz="981075">
                  <a:spcBef>
                    <a:spcPct val="20000"/>
                  </a:spcBef>
                  <a:buChar char="–"/>
                  <a:defRPr sz="2100">
                    <a:solidFill>
                      <a:schemeClr val="tx1"/>
                    </a:solidFill>
                    <a:latin typeface="Arial" charset="0"/>
                  </a:defRPr>
                </a:lvl4pPr>
                <a:lvl5pPr marL="2057400" indent="-228600" defTabSz="981075">
                  <a:spcBef>
                    <a:spcPct val="20000"/>
                  </a:spcBef>
                  <a:buChar char="»"/>
                  <a:defRPr sz="2100">
                    <a:solidFill>
                      <a:schemeClr val="tx1"/>
                    </a:solidFill>
                    <a:latin typeface="Arial" charset="0"/>
                  </a:defRPr>
                </a:lvl5pPr>
                <a:lvl6pPr marL="2514600" indent="-228600" defTabSz="981075" eaLnBrk="0" fontAlgn="base" hangingPunct="0">
                  <a:spcBef>
                    <a:spcPct val="20000"/>
                  </a:spcBef>
                  <a:spcAft>
                    <a:spcPct val="0"/>
                  </a:spcAft>
                  <a:buChar char="»"/>
                  <a:defRPr sz="2100">
                    <a:solidFill>
                      <a:schemeClr val="tx1"/>
                    </a:solidFill>
                    <a:latin typeface="Arial" charset="0"/>
                  </a:defRPr>
                </a:lvl6pPr>
                <a:lvl7pPr marL="2971800" indent="-228600" defTabSz="981075" eaLnBrk="0" fontAlgn="base" hangingPunct="0">
                  <a:spcBef>
                    <a:spcPct val="20000"/>
                  </a:spcBef>
                  <a:spcAft>
                    <a:spcPct val="0"/>
                  </a:spcAft>
                  <a:buChar char="»"/>
                  <a:defRPr sz="2100">
                    <a:solidFill>
                      <a:schemeClr val="tx1"/>
                    </a:solidFill>
                    <a:latin typeface="Arial" charset="0"/>
                  </a:defRPr>
                </a:lvl7pPr>
                <a:lvl8pPr marL="3429000" indent="-228600" defTabSz="981075" eaLnBrk="0" fontAlgn="base" hangingPunct="0">
                  <a:spcBef>
                    <a:spcPct val="20000"/>
                  </a:spcBef>
                  <a:spcAft>
                    <a:spcPct val="0"/>
                  </a:spcAft>
                  <a:buChar char="»"/>
                  <a:defRPr sz="2100">
                    <a:solidFill>
                      <a:schemeClr val="tx1"/>
                    </a:solidFill>
                    <a:latin typeface="Arial" charset="0"/>
                  </a:defRPr>
                </a:lvl8pPr>
                <a:lvl9pPr marL="3886200" indent="-228600" defTabSz="981075"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200" dirty="0">
                  <a:solidFill>
                    <a:srgbClr val="000000"/>
                  </a:solidFill>
                </a:endParaRPr>
              </a:p>
            </p:txBody>
          </p:sp>
          <p:sp>
            <p:nvSpPr>
              <p:cNvPr id="166919" name="Rectangle 44"/>
              <p:cNvSpPr>
                <a:spLocks noChangeArrowheads="1"/>
              </p:cNvSpPr>
              <p:nvPr/>
            </p:nvSpPr>
            <p:spPr bwMode="auto">
              <a:xfrm>
                <a:off x="5271129" y="928588"/>
                <a:ext cx="1967751" cy="357173"/>
              </a:xfrm>
              <a:prstGeom prst="rect">
                <a:avLst/>
              </a:prstGeom>
              <a:solidFill>
                <a:srgbClr val="194D7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110" tIns="31060" rIns="62110" bIns="31060" anchor="ctr"/>
              <a:lstStyle>
                <a:lvl1pPr defTabSz="981075">
                  <a:spcBef>
                    <a:spcPct val="20000"/>
                  </a:spcBef>
                  <a:buChar char="•"/>
                  <a:defRPr sz="3300">
                    <a:solidFill>
                      <a:schemeClr val="tx1"/>
                    </a:solidFill>
                    <a:latin typeface="Arial" charset="0"/>
                  </a:defRPr>
                </a:lvl1pPr>
                <a:lvl2pPr marL="742950" indent="-285750" defTabSz="981075">
                  <a:spcBef>
                    <a:spcPct val="20000"/>
                  </a:spcBef>
                  <a:buChar char="–"/>
                  <a:defRPr sz="3000">
                    <a:solidFill>
                      <a:schemeClr val="tx1"/>
                    </a:solidFill>
                    <a:latin typeface="Arial" charset="0"/>
                  </a:defRPr>
                </a:lvl2pPr>
                <a:lvl3pPr marL="1143000" indent="-228600" defTabSz="981075">
                  <a:spcBef>
                    <a:spcPct val="20000"/>
                  </a:spcBef>
                  <a:buChar char="•"/>
                  <a:defRPr sz="2500">
                    <a:solidFill>
                      <a:schemeClr val="tx1"/>
                    </a:solidFill>
                    <a:latin typeface="Arial" charset="0"/>
                  </a:defRPr>
                </a:lvl3pPr>
                <a:lvl4pPr marL="1600200" indent="-228600" defTabSz="981075">
                  <a:spcBef>
                    <a:spcPct val="20000"/>
                  </a:spcBef>
                  <a:buChar char="–"/>
                  <a:defRPr sz="2100">
                    <a:solidFill>
                      <a:schemeClr val="tx1"/>
                    </a:solidFill>
                    <a:latin typeface="Arial" charset="0"/>
                  </a:defRPr>
                </a:lvl4pPr>
                <a:lvl5pPr marL="2057400" indent="-228600" defTabSz="981075">
                  <a:spcBef>
                    <a:spcPct val="20000"/>
                  </a:spcBef>
                  <a:buChar char="»"/>
                  <a:defRPr sz="2100">
                    <a:solidFill>
                      <a:schemeClr val="tx1"/>
                    </a:solidFill>
                    <a:latin typeface="Arial" charset="0"/>
                  </a:defRPr>
                </a:lvl5pPr>
                <a:lvl6pPr marL="2514600" indent="-228600" defTabSz="981075" eaLnBrk="0" fontAlgn="base" hangingPunct="0">
                  <a:spcBef>
                    <a:spcPct val="20000"/>
                  </a:spcBef>
                  <a:spcAft>
                    <a:spcPct val="0"/>
                  </a:spcAft>
                  <a:buChar char="»"/>
                  <a:defRPr sz="2100">
                    <a:solidFill>
                      <a:schemeClr val="tx1"/>
                    </a:solidFill>
                    <a:latin typeface="Arial" charset="0"/>
                  </a:defRPr>
                </a:lvl6pPr>
                <a:lvl7pPr marL="2971800" indent="-228600" defTabSz="981075" eaLnBrk="0" fontAlgn="base" hangingPunct="0">
                  <a:spcBef>
                    <a:spcPct val="20000"/>
                  </a:spcBef>
                  <a:spcAft>
                    <a:spcPct val="0"/>
                  </a:spcAft>
                  <a:buChar char="»"/>
                  <a:defRPr sz="2100">
                    <a:solidFill>
                      <a:schemeClr val="tx1"/>
                    </a:solidFill>
                    <a:latin typeface="Arial" charset="0"/>
                  </a:defRPr>
                </a:lvl7pPr>
                <a:lvl8pPr marL="3429000" indent="-228600" defTabSz="981075" eaLnBrk="0" fontAlgn="base" hangingPunct="0">
                  <a:spcBef>
                    <a:spcPct val="20000"/>
                  </a:spcBef>
                  <a:spcAft>
                    <a:spcPct val="0"/>
                  </a:spcAft>
                  <a:buChar char="»"/>
                  <a:defRPr sz="2100">
                    <a:solidFill>
                      <a:schemeClr val="tx1"/>
                    </a:solidFill>
                    <a:latin typeface="Arial" charset="0"/>
                  </a:defRPr>
                </a:lvl8pPr>
                <a:lvl9pPr marL="3886200" indent="-228600" defTabSz="981075"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200" dirty="0">
                  <a:solidFill>
                    <a:srgbClr val="000000"/>
                  </a:solidFill>
                </a:endParaRPr>
              </a:p>
            </p:txBody>
          </p:sp>
          <p:sp>
            <p:nvSpPr>
              <p:cNvPr id="166920" name="Rectangle 45"/>
              <p:cNvSpPr>
                <a:spLocks noChangeArrowheads="1"/>
              </p:cNvSpPr>
              <p:nvPr/>
            </p:nvSpPr>
            <p:spPr bwMode="auto">
              <a:xfrm>
                <a:off x="3253855" y="928588"/>
                <a:ext cx="1954643" cy="357173"/>
              </a:xfrm>
              <a:prstGeom prst="rect">
                <a:avLst/>
              </a:prstGeom>
              <a:solidFill>
                <a:srgbClr val="194D7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110" tIns="31060" rIns="62110" bIns="31060" anchor="ctr"/>
              <a:lstStyle>
                <a:lvl1pPr defTabSz="981075">
                  <a:spcBef>
                    <a:spcPct val="20000"/>
                  </a:spcBef>
                  <a:buChar char="•"/>
                  <a:defRPr sz="3300">
                    <a:solidFill>
                      <a:schemeClr val="tx1"/>
                    </a:solidFill>
                    <a:latin typeface="Arial" charset="0"/>
                  </a:defRPr>
                </a:lvl1pPr>
                <a:lvl2pPr marL="742950" indent="-285750" defTabSz="981075">
                  <a:spcBef>
                    <a:spcPct val="20000"/>
                  </a:spcBef>
                  <a:buChar char="–"/>
                  <a:defRPr sz="3000">
                    <a:solidFill>
                      <a:schemeClr val="tx1"/>
                    </a:solidFill>
                    <a:latin typeface="Arial" charset="0"/>
                  </a:defRPr>
                </a:lvl2pPr>
                <a:lvl3pPr marL="1143000" indent="-228600" defTabSz="981075">
                  <a:spcBef>
                    <a:spcPct val="20000"/>
                  </a:spcBef>
                  <a:buChar char="•"/>
                  <a:defRPr sz="2500">
                    <a:solidFill>
                      <a:schemeClr val="tx1"/>
                    </a:solidFill>
                    <a:latin typeface="Arial" charset="0"/>
                  </a:defRPr>
                </a:lvl3pPr>
                <a:lvl4pPr marL="1600200" indent="-228600" defTabSz="981075">
                  <a:spcBef>
                    <a:spcPct val="20000"/>
                  </a:spcBef>
                  <a:buChar char="–"/>
                  <a:defRPr sz="2100">
                    <a:solidFill>
                      <a:schemeClr val="tx1"/>
                    </a:solidFill>
                    <a:latin typeface="Arial" charset="0"/>
                  </a:defRPr>
                </a:lvl4pPr>
                <a:lvl5pPr marL="2057400" indent="-228600" defTabSz="981075">
                  <a:spcBef>
                    <a:spcPct val="20000"/>
                  </a:spcBef>
                  <a:buChar char="»"/>
                  <a:defRPr sz="2100">
                    <a:solidFill>
                      <a:schemeClr val="tx1"/>
                    </a:solidFill>
                    <a:latin typeface="Arial" charset="0"/>
                  </a:defRPr>
                </a:lvl5pPr>
                <a:lvl6pPr marL="2514600" indent="-228600" defTabSz="981075" eaLnBrk="0" fontAlgn="base" hangingPunct="0">
                  <a:spcBef>
                    <a:spcPct val="20000"/>
                  </a:spcBef>
                  <a:spcAft>
                    <a:spcPct val="0"/>
                  </a:spcAft>
                  <a:buChar char="»"/>
                  <a:defRPr sz="2100">
                    <a:solidFill>
                      <a:schemeClr val="tx1"/>
                    </a:solidFill>
                    <a:latin typeface="Arial" charset="0"/>
                  </a:defRPr>
                </a:lvl6pPr>
                <a:lvl7pPr marL="2971800" indent="-228600" defTabSz="981075" eaLnBrk="0" fontAlgn="base" hangingPunct="0">
                  <a:spcBef>
                    <a:spcPct val="20000"/>
                  </a:spcBef>
                  <a:spcAft>
                    <a:spcPct val="0"/>
                  </a:spcAft>
                  <a:buChar char="»"/>
                  <a:defRPr sz="2100">
                    <a:solidFill>
                      <a:schemeClr val="tx1"/>
                    </a:solidFill>
                    <a:latin typeface="Arial" charset="0"/>
                  </a:defRPr>
                </a:lvl7pPr>
                <a:lvl8pPr marL="3429000" indent="-228600" defTabSz="981075" eaLnBrk="0" fontAlgn="base" hangingPunct="0">
                  <a:spcBef>
                    <a:spcPct val="20000"/>
                  </a:spcBef>
                  <a:spcAft>
                    <a:spcPct val="0"/>
                  </a:spcAft>
                  <a:buChar char="»"/>
                  <a:defRPr sz="2100">
                    <a:solidFill>
                      <a:schemeClr val="tx1"/>
                    </a:solidFill>
                    <a:latin typeface="Arial" charset="0"/>
                  </a:defRPr>
                </a:lvl8pPr>
                <a:lvl9pPr marL="3886200" indent="-228600" defTabSz="981075"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200" dirty="0">
                  <a:solidFill>
                    <a:srgbClr val="000000"/>
                  </a:solidFill>
                </a:endParaRPr>
              </a:p>
            </p:txBody>
          </p:sp>
          <p:sp>
            <p:nvSpPr>
              <p:cNvPr id="166921" name="Rectangle 42"/>
              <p:cNvSpPr>
                <a:spLocks noChangeArrowheads="1"/>
              </p:cNvSpPr>
              <p:nvPr/>
            </p:nvSpPr>
            <p:spPr bwMode="auto">
              <a:xfrm>
                <a:off x="1214735" y="928588"/>
                <a:ext cx="1985230" cy="357173"/>
              </a:xfrm>
              <a:prstGeom prst="rect">
                <a:avLst/>
              </a:prstGeom>
              <a:solidFill>
                <a:srgbClr val="194D7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110" tIns="31060" rIns="62110" bIns="31060" anchor="ctr"/>
              <a:lstStyle>
                <a:lvl1pPr defTabSz="981075">
                  <a:spcBef>
                    <a:spcPct val="20000"/>
                  </a:spcBef>
                  <a:buChar char="•"/>
                  <a:defRPr sz="3300">
                    <a:solidFill>
                      <a:schemeClr val="tx1"/>
                    </a:solidFill>
                    <a:latin typeface="Arial" charset="0"/>
                  </a:defRPr>
                </a:lvl1pPr>
                <a:lvl2pPr marL="742950" indent="-285750" defTabSz="981075">
                  <a:spcBef>
                    <a:spcPct val="20000"/>
                  </a:spcBef>
                  <a:buChar char="–"/>
                  <a:defRPr sz="3000">
                    <a:solidFill>
                      <a:schemeClr val="tx1"/>
                    </a:solidFill>
                    <a:latin typeface="Arial" charset="0"/>
                  </a:defRPr>
                </a:lvl2pPr>
                <a:lvl3pPr marL="1143000" indent="-228600" defTabSz="981075">
                  <a:spcBef>
                    <a:spcPct val="20000"/>
                  </a:spcBef>
                  <a:buChar char="•"/>
                  <a:defRPr sz="2500">
                    <a:solidFill>
                      <a:schemeClr val="tx1"/>
                    </a:solidFill>
                    <a:latin typeface="Arial" charset="0"/>
                  </a:defRPr>
                </a:lvl3pPr>
                <a:lvl4pPr marL="1600200" indent="-228600" defTabSz="981075">
                  <a:spcBef>
                    <a:spcPct val="20000"/>
                  </a:spcBef>
                  <a:buChar char="–"/>
                  <a:defRPr sz="2100">
                    <a:solidFill>
                      <a:schemeClr val="tx1"/>
                    </a:solidFill>
                    <a:latin typeface="Arial" charset="0"/>
                  </a:defRPr>
                </a:lvl4pPr>
                <a:lvl5pPr marL="2057400" indent="-228600" defTabSz="981075">
                  <a:spcBef>
                    <a:spcPct val="20000"/>
                  </a:spcBef>
                  <a:buChar char="»"/>
                  <a:defRPr sz="2100">
                    <a:solidFill>
                      <a:schemeClr val="tx1"/>
                    </a:solidFill>
                    <a:latin typeface="Arial" charset="0"/>
                  </a:defRPr>
                </a:lvl5pPr>
                <a:lvl6pPr marL="2514600" indent="-228600" defTabSz="981075" eaLnBrk="0" fontAlgn="base" hangingPunct="0">
                  <a:spcBef>
                    <a:spcPct val="20000"/>
                  </a:spcBef>
                  <a:spcAft>
                    <a:spcPct val="0"/>
                  </a:spcAft>
                  <a:buChar char="»"/>
                  <a:defRPr sz="2100">
                    <a:solidFill>
                      <a:schemeClr val="tx1"/>
                    </a:solidFill>
                    <a:latin typeface="Arial" charset="0"/>
                  </a:defRPr>
                </a:lvl6pPr>
                <a:lvl7pPr marL="2971800" indent="-228600" defTabSz="981075" eaLnBrk="0" fontAlgn="base" hangingPunct="0">
                  <a:spcBef>
                    <a:spcPct val="20000"/>
                  </a:spcBef>
                  <a:spcAft>
                    <a:spcPct val="0"/>
                  </a:spcAft>
                  <a:buChar char="»"/>
                  <a:defRPr sz="2100">
                    <a:solidFill>
                      <a:schemeClr val="tx1"/>
                    </a:solidFill>
                    <a:latin typeface="Arial" charset="0"/>
                  </a:defRPr>
                </a:lvl7pPr>
                <a:lvl8pPr marL="3429000" indent="-228600" defTabSz="981075" eaLnBrk="0" fontAlgn="base" hangingPunct="0">
                  <a:spcBef>
                    <a:spcPct val="20000"/>
                  </a:spcBef>
                  <a:spcAft>
                    <a:spcPct val="0"/>
                  </a:spcAft>
                  <a:buChar char="»"/>
                  <a:defRPr sz="2100">
                    <a:solidFill>
                      <a:schemeClr val="tx1"/>
                    </a:solidFill>
                    <a:latin typeface="Arial" charset="0"/>
                  </a:defRPr>
                </a:lvl8pPr>
                <a:lvl9pPr marL="3886200" indent="-228600" defTabSz="981075"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200" dirty="0">
                  <a:solidFill>
                    <a:srgbClr val="000000"/>
                  </a:solidFill>
                </a:endParaRPr>
              </a:p>
            </p:txBody>
          </p:sp>
          <p:sp>
            <p:nvSpPr>
              <p:cNvPr id="166922" name="Text Box 38"/>
              <p:cNvSpPr txBox="1">
                <a:spLocks noChangeArrowheads="1"/>
              </p:cNvSpPr>
              <p:nvPr/>
            </p:nvSpPr>
            <p:spPr bwMode="auto">
              <a:xfrm rot="10800000" flipV="1">
                <a:off x="1245939" y="962775"/>
                <a:ext cx="2024140" cy="29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2110" tIns="31060" rIns="62110" bIns="31060">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fontAlgn="base">
                  <a:spcBef>
                    <a:spcPct val="50000"/>
                  </a:spcBef>
                  <a:spcAft>
                    <a:spcPct val="0"/>
                  </a:spcAft>
                  <a:buFontTx/>
                  <a:buNone/>
                </a:pPr>
                <a:r>
                  <a:rPr lang="en-US" altLang="en-US" sz="1125" dirty="0">
                    <a:solidFill>
                      <a:srgbClr val="FFFFFF"/>
                    </a:solidFill>
                  </a:rPr>
                  <a:t>   JAN –    FEB –  MARCH</a:t>
                </a:r>
              </a:p>
            </p:txBody>
          </p:sp>
          <p:sp>
            <p:nvSpPr>
              <p:cNvPr id="166923" name="Text Box 39"/>
              <p:cNvSpPr txBox="1">
                <a:spLocks noChangeArrowheads="1"/>
              </p:cNvSpPr>
              <p:nvPr/>
            </p:nvSpPr>
            <p:spPr bwMode="auto">
              <a:xfrm>
                <a:off x="3249485" y="964301"/>
                <a:ext cx="2084272" cy="29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110" tIns="31060" rIns="62110" bIns="31060">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fontAlgn="base">
                  <a:spcBef>
                    <a:spcPct val="50000"/>
                  </a:spcBef>
                  <a:spcAft>
                    <a:spcPct val="0"/>
                  </a:spcAft>
                  <a:buFontTx/>
                  <a:buNone/>
                </a:pPr>
                <a:r>
                  <a:rPr lang="en-US" altLang="en-US" sz="1125" dirty="0">
                    <a:solidFill>
                      <a:srgbClr val="FFFFFF"/>
                    </a:solidFill>
                  </a:rPr>
                  <a:t>APRIL   –   MAY   – JUNE</a:t>
                </a:r>
              </a:p>
            </p:txBody>
          </p:sp>
          <p:sp>
            <p:nvSpPr>
              <p:cNvPr id="166924" name="Text Box 40"/>
              <p:cNvSpPr txBox="1">
                <a:spLocks noChangeArrowheads="1"/>
              </p:cNvSpPr>
              <p:nvPr/>
            </p:nvSpPr>
            <p:spPr bwMode="auto">
              <a:xfrm>
                <a:off x="5271128" y="964301"/>
                <a:ext cx="1982316" cy="29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110" tIns="31060" rIns="62110" bIns="31060">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fontAlgn="base">
                  <a:spcBef>
                    <a:spcPct val="50000"/>
                  </a:spcBef>
                  <a:spcAft>
                    <a:spcPct val="0"/>
                  </a:spcAft>
                  <a:buFontTx/>
                  <a:buNone/>
                </a:pPr>
                <a:r>
                  <a:rPr lang="en-US" altLang="en-US" sz="1125" dirty="0">
                    <a:solidFill>
                      <a:srgbClr val="FFFFFF"/>
                    </a:solidFill>
                  </a:rPr>
                  <a:t>JULY      – AUG     – SEPT</a:t>
                </a:r>
              </a:p>
            </p:txBody>
          </p:sp>
          <p:sp>
            <p:nvSpPr>
              <p:cNvPr id="166925" name="Text Box 41"/>
              <p:cNvSpPr txBox="1">
                <a:spLocks noChangeArrowheads="1"/>
              </p:cNvSpPr>
              <p:nvPr/>
            </p:nvSpPr>
            <p:spPr bwMode="auto">
              <a:xfrm>
                <a:off x="7202468" y="964300"/>
                <a:ext cx="1941533" cy="29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2110" tIns="31060" rIns="62110" bIns="31060">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algn="ctr" fontAlgn="base">
                  <a:spcBef>
                    <a:spcPct val="50000"/>
                  </a:spcBef>
                  <a:spcAft>
                    <a:spcPct val="0"/>
                  </a:spcAft>
                  <a:buFontTx/>
                  <a:buNone/>
                </a:pPr>
                <a:r>
                  <a:rPr lang="en-US" altLang="en-US" sz="1125" dirty="0">
                    <a:solidFill>
                      <a:srgbClr val="FFFFFF"/>
                    </a:solidFill>
                  </a:rPr>
                  <a:t>OCT   – NOV    – DEC</a:t>
                </a:r>
              </a:p>
            </p:txBody>
          </p:sp>
        </p:grpSp>
        <p:sp>
          <p:nvSpPr>
            <p:cNvPr id="166968" name="Rectangle 98"/>
            <p:cNvSpPr>
              <a:spLocks noChangeArrowheads="1"/>
            </p:cNvSpPr>
            <p:nvPr/>
          </p:nvSpPr>
          <p:spPr bwMode="auto">
            <a:xfrm>
              <a:off x="6490230" y="5678843"/>
              <a:ext cx="2224099" cy="28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8" tIns="30380" rIns="60758" bIns="30380"/>
            <a:lstStyle>
              <a:lvl1pPr defTabSz="885825">
                <a:spcBef>
                  <a:spcPct val="20000"/>
                </a:spcBef>
                <a:buChar char="•"/>
                <a:defRPr sz="3300">
                  <a:solidFill>
                    <a:schemeClr val="tx1"/>
                  </a:solidFill>
                  <a:latin typeface="Arial" charset="0"/>
                </a:defRPr>
              </a:lvl1pPr>
              <a:lvl2pPr marL="742950" indent="-285750" defTabSz="885825">
                <a:spcBef>
                  <a:spcPct val="20000"/>
                </a:spcBef>
                <a:buChar char="–"/>
                <a:defRPr sz="3000">
                  <a:solidFill>
                    <a:schemeClr val="tx1"/>
                  </a:solidFill>
                  <a:latin typeface="Arial" charset="0"/>
                </a:defRPr>
              </a:lvl2pPr>
              <a:lvl3pPr marL="1143000" indent="-228600" defTabSz="885825">
                <a:spcBef>
                  <a:spcPct val="20000"/>
                </a:spcBef>
                <a:buChar char="•"/>
                <a:defRPr sz="2500">
                  <a:solidFill>
                    <a:schemeClr val="tx1"/>
                  </a:solidFill>
                  <a:latin typeface="Arial" charset="0"/>
                </a:defRPr>
              </a:lvl3pPr>
              <a:lvl4pPr marL="1600200" indent="-228600" defTabSz="885825">
                <a:spcBef>
                  <a:spcPct val="20000"/>
                </a:spcBef>
                <a:buChar char="–"/>
                <a:defRPr sz="2100">
                  <a:solidFill>
                    <a:schemeClr val="tx1"/>
                  </a:solidFill>
                  <a:latin typeface="Arial" charset="0"/>
                </a:defRPr>
              </a:lvl4pPr>
              <a:lvl5pPr marL="2057400" indent="-228600" defTabSz="885825">
                <a:spcBef>
                  <a:spcPct val="20000"/>
                </a:spcBef>
                <a:buChar char="»"/>
                <a:defRPr sz="2100">
                  <a:solidFill>
                    <a:schemeClr val="tx1"/>
                  </a:solidFill>
                  <a:latin typeface="Arial" charset="0"/>
                </a:defRPr>
              </a:lvl5pPr>
              <a:lvl6pPr marL="2514600" indent="-228600" defTabSz="885825" eaLnBrk="0" fontAlgn="base" hangingPunct="0">
                <a:spcBef>
                  <a:spcPct val="20000"/>
                </a:spcBef>
                <a:spcAft>
                  <a:spcPct val="0"/>
                </a:spcAft>
                <a:buChar char="»"/>
                <a:defRPr sz="2100">
                  <a:solidFill>
                    <a:schemeClr val="tx1"/>
                  </a:solidFill>
                  <a:latin typeface="Arial" charset="0"/>
                </a:defRPr>
              </a:lvl6pPr>
              <a:lvl7pPr marL="2971800" indent="-228600" defTabSz="885825" eaLnBrk="0" fontAlgn="base" hangingPunct="0">
                <a:spcBef>
                  <a:spcPct val="20000"/>
                </a:spcBef>
                <a:spcAft>
                  <a:spcPct val="0"/>
                </a:spcAft>
                <a:buChar char="»"/>
                <a:defRPr sz="2100">
                  <a:solidFill>
                    <a:schemeClr val="tx1"/>
                  </a:solidFill>
                  <a:latin typeface="Arial" charset="0"/>
                </a:defRPr>
              </a:lvl7pPr>
              <a:lvl8pPr marL="3429000" indent="-228600" defTabSz="885825" eaLnBrk="0" fontAlgn="base" hangingPunct="0">
                <a:spcBef>
                  <a:spcPct val="20000"/>
                </a:spcBef>
                <a:spcAft>
                  <a:spcPct val="0"/>
                </a:spcAft>
                <a:buChar char="»"/>
                <a:defRPr sz="2100">
                  <a:solidFill>
                    <a:schemeClr val="tx1"/>
                  </a:solidFill>
                  <a:latin typeface="Arial" charset="0"/>
                </a:defRPr>
              </a:lvl8pPr>
              <a:lvl9pPr marL="3886200" indent="-228600" defTabSz="885825"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675" dirty="0">
                  <a:solidFill>
                    <a:srgbClr val="000000"/>
                  </a:solidFill>
                  <a:cs typeface="Arial" charset="0"/>
                </a:rPr>
                <a:t>Promotion  Period  (5 months)</a:t>
              </a:r>
            </a:p>
            <a:p>
              <a:pPr algn="ctr" fontAlgn="base">
                <a:lnSpc>
                  <a:spcPct val="80000"/>
                </a:lnSpc>
                <a:spcAft>
                  <a:spcPct val="0"/>
                </a:spcAft>
                <a:buFontTx/>
                <a:buNone/>
              </a:pPr>
              <a:r>
                <a:rPr lang="en-US" altLang="en-US" sz="675" dirty="0">
                  <a:solidFill>
                    <a:srgbClr val="000000"/>
                  </a:solidFill>
                  <a:cs typeface="Arial" charset="0"/>
                </a:rPr>
                <a:t>August 1 – December 31)</a:t>
              </a:r>
            </a:p>
          </p:txBody>
        </p:sp>
        <p:sp>
          <p:nvSpPr>
            <p:cNvPr id="166969" name="Line 78"/>
            <p:cNvSpPr>
              <a:spLocks noChangeShapeType="1"/>
            </p:cNvSpPr>
            <p:nvPr/>
          </p:nvSpPr>
          <p:spPr bwMode="auto">
            <a:xfrm>
              <a:off x="-45151" y="4618367"/>
              <a:ext cx="9158565" cy="0"/>
            </a:xfrm>
            <a:prstGeom prst="line">
              <a:avLst/>
            </a:prstGeom>
            <a:noFill/>
            <a:ln w="412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110" tIns="31060" rIns="62110" bIns="31060"/>
            <a:lstStyle/>
            <a:p>
              <a:pPr eaLnBrk="0" fontAlgn="base" hangingPunct="0">
                <a:spcBef>
                  <a:spcPct val="0"/>
                </a:spcBef>
                <a:spcAft>
                  <a:spcPct val="0"/>
                </a:spcAft>
              </a:pPr>
              <a:endParaRPr lang="en-US" sz="1275" dirty="0">
                <a:solidFill>
                  <a:srgbClr val="000000"/>
                </a:solidFill>
              </a:endParaRPr>
            </a:p>
          </p:txBody>
        </p:sp>
        <p:sp>
          <p:nvSpPr>
            <p:cNvPr id="166970" name="Line 77"/>
            <p:cNvSpPr>
              <a:spLocks noChangeShapeType="1"/>
            </p:cNvSpPr>
            <p:nvPr/>
          </p:nvSpPr>
          <p:spPr bwMode="auto">
            <a:xfrm>
              <a:off x="-7283" y="3158830"/>
              <a:ext cx="9144000" cy="18289"/>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110" tIns="31060" rIns="62110" bIns="31060"/>
            <a:lstStyle/>
            <a:p>
              <a:pPr eaLnBrk="0" fontAlgn="base" hangingPunct="0">
                <a:spcBef>
                  <a:spcPct val="0"/>
                </a:spcBef>
                <a:spcAft>
                  <a:spcPct val="0"/>
                </a:spcAft>
              </a:pPr>
              <a:endParaRPr lang="en-US" sz="1275" dirty="0">
                <a:solidFill>
                  <a:srgbClr val="000000"/>
                </a:solidFill>
              </a:endParaRPr>
            </a:p>
          </p:txBody>
        </p:sp>
        <p:grpSp>
          <p:nvGrpSpPr>
            <p:cNvPr id="9" name="Group 8"/>
            <p:cNvGrpSpPr/>
            <p:nvPr/>
          </p:nvGrpSpPr>
          <p:grpSpPr>
            <a:xfrm>
              <a:off x="1743173" y="1901521"/>
              <a:ext cx="3747487" cy="767110"/>
              <a:chOff x="1776330" y="1216391"/>
              <a:chExt cx="3747487" cy="1022816"/>
            </a:xfrm>
          </p:grpSpPr>
          <p:grpSp>
            <p:nvGrpSpPr>
              <p:cNvPr id="8" name="Group 7"/>
              <p:cNvGrpSpPr/>
              <p:nvPr/>
            </p:nvGrpSpPr>
            <p:grpSpPr>
              <a:xfrm>
                <a:off x="2011098" y="1216391"/>
                <a:ext cx="3512719" cy="1022816"/>
                <a:chOff x="2011098" y="1292591"/>
                <a:chExt cx="3512719" cy="1022816"/>
              </a:xfrm>
            </p:grpSpPr>
            <p:sp>
              <p:nvSpPr>
                <p:cNvPr id="166942" name="Left-Right Arrow 1"/>
                <p:cNvSpPr>
                  <a:spLocks noChangeArrowheads="1"/>
                </p:cNvSpPr>
                <p:nvPr/>
              </p:nvSpPr>
              <p:spPr bwMode="auto">
                <a:xfrm>
                  <a:off x="2072003" y="1365378"/>
                  <a:ext cx="1161119" cy="664141"/>
                </a:xfrm>
                <a:prstGeom prst="leftRightArrow">
                  <a:avLst>
                    <a:gd name="adj1" fmla="val 50000"/>
                    <a:gd name="adj2" fmla="val 49993"/>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58751" tIns="29377" rIns="58751" bIns="29377"/>
                <a:lstStyle>
                  <a:lvl1pPr marL="320675" indent="-320675" defTabSz="857250">
                    <a:spcBef>
                      <a:spcPct val="20000"/>
                    </a:spcBef>
                    <a:buChar char="•"/>
                    <a:defRPr sz="3300">
                      <a:solidFill>
                        <a:schemeClr val="tx1"/>
                      </a:solidFill>
                      <a:latin typeface="Arial" charset="0"/>
                    </a:defRPr>
                  </a:lvl1pPr>
                  <a:lvl2pPr marL="742950" indent="-285750" defTabSz="857250">
                    <a:spcBef>
                      <a:spcPct val="20000"/>
                    </a:spcBef>
                    <a:buChar char="–"/>
                    <a:defRPr sz="3000">
                      <a:solidFill>
                        <a:schemeClr val="tx1"/>
                      </a:solidFill>
                      <a:latin typeface="Arial" charset="0"/>
                    </a:defRPr>
                  </a:lvl2pPr>
                  <a:lvl3pPr marL="1143000" indent="-228600" defTabSz="857250">
                    <a:spcBef>
                      <a:spcPct val="20000"/>
                    </a:spcBef>
                    <a:buChar char="•"/>
                    <a:defRPr sz="2500">
                      <a:solidFill>
                        <a:schemeClr val="tx1"/>
                      </a:solidFill>
                      <a:latin typeface="Arial" charset="0"/>
                    </a:defRPr>
                  </a:lvl3pPr>
                  <a:lvl4pPr marL="1600200" indent="-228600" defTabSz="857250">
                    <a:spcBef>
                      <a:spcPct val="20000"/>
                    </a:spcBef>
                    <a:buChar char="–"/>
                    <a:defRPr sz="2100">
                      <a:solidFill>
                        <a:schemeClr val="tx1"/>
                      </a:solidFill>
                      <a:latin typeface="Arial" charset="0"/>
                    </a:defRPr>
                  </a:lvl4pPr>
                  <a:lvl5pPr marL="2057400" indent="-228600" defTabSz="857250">
                    <a:spcBef>
                      <a:spcPct val="20000"/>
                    </a:spcBef>
                    <a:buChar char="»"/>
                    <a:defRPr sz="2100">
                      <a:solidFill>
                        <a:schemeClr val="tx1"/>
                      </a:solidFill>
                      <a:latin typeface="Arial" charset="0"/>
                    </a:defRPr>
                  </a:lvl5pPr>
                  <a:lvl6pPr marL="2514600" indent="-228600" defTabSz="857250" eaLnBrk="0" fontAlgn="base" hangingPunct="0">
                    <a:spcBef>
                      <a:spcPct val="20000"/>
                    </a:spcBef>
                    <a:spcAft>
                      <a:spcPct val="0"/>
                    </a:spcAft>
                    <a:buChar char="»"/>
                    <a:defRPr sz="2100">
                      <a:solidFill>
                        <a:schemeClr val="tx1"/>
                      </a:solidFill>
                      <a:latin typeface="Arial" charset="0"/>
                    </a:defRPr>
                  </a:lvl6pPr>
                  <a:lvl7pPr marL="2971800" indent="-228600" defTabSz="857250" eaLnBrk="0" fontAlgn="base" hangingPunct="0">
                    <a:spcBef>
                      <a:spcPct val="20000"/>
                    </a:spcBef>
                    <a:spcAft>
                      <a:spcPct val="0"/>
                    </a:spcAft>
                    <a:buChar char="»"/>
                    <a:defRPr sz="2100">
                      <a:solidFill>
                        <a:schemeClr val="tx1"/>
                      </a:solidFill>
                      <a:latin typeface="Arial" charset="0"/>
                    </a:defRPr>
                  </a:lvl7pPr>
                  <a:lvl8pPr marL="3429000" indent="-228600" defTabSz="857250" eaLnBrk="0" fontAlgn="base" hangingPunct="0">
                    <a:spcBef>
                      <a:spcPct val="20000"/>
                    </a:spcBef>
                    <a:spcAft>
                      <a:spcPct val="0"/>
                    </a:spcAft>
                    <a:buChar char="»"/>
                    <a:defRPr sz="2100">
                      <a:solidFill>
                        <a:schemeClr val="tx1"/>
                      </a:solidFill>
                      <a:latin typeface="Arial" charset="0"/>
                    </a:defRPr>
                  </a:lvl8pPr>
                  <a:lvl9pPr marL="3886200" indent="-228600" defTabSz="857250" eaLnBrk="0" fontAlgn="base" hangingPunct="0">
                    <a:spcBef>
                      <a:spcPct val="20000"/>
                    </a:spcBef>
                    <a:spcAft>
                      <a:spcPct val="0"/>
                    </a:spcAft>
                    <a:buChar char="»"/>
                    <a:defRPr sz="2100">
                      <a:solidFill>
                        <a:schemeClr val="tx1"/>
                      </a:solidFill>
                      <a:latin typeface="Arial" charset="0"/>
                    </a:defRPr>
                  </a:lvl9pPr>
                </a:lstStyle>
                <a:p>
                  <a:pPr fontAlgn="base">
                    <a:spcAft>
                      <a:spcPct val="0"/>
                    </a:spcAft>
                    <a:buSzPct val="75000"/>
                    <a:buFontTx/>
                    <a:buNone/>
                  </a:pPr>
                  <a:endParaRPr lang="en-US" altLang="en-US" sz="1125" dirty="0">
                    <a:solidFill>
                      <a:srgbClr val="000000"/>
                    </a:solidFill>
                    <a:cs typeface="Arial" charset="0"/>
                  </a:endParaRPr>
                </a:p>
              </p:txBody>
            </p:sp>
            <p:sp>
              <p:nvSpPr>
                <p:cNvPr id="166926" name="Text Box 48"/>
                <p:cNvSpPr txBox="1">
                  <a:spLocks noChangeArrowheads="1"/>
                </p:cNvSpPr>
                <p:nvPr/>
              </p:nvSpPr>
              <p:spPr bwMode="auto">
                <a:xfrm>
                  <a:off x="2879127" y="1292591"/>
                  <a:ext cx="2644690" cy="26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2110" tIns="31060" rIns="62110" bIns="31060">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algn="ctr" fontAlgn="base">
                    <a:spcBef>
                      <a:spcPct val="50000"/>
                    </a:spcBef>
                    <a:spcAft>
                      <a:spcPct val="0"/>
                    </a:spcAft>
                    <a:buFontTx/>
                    <a:buNone/>
                  </a:pPr>
                  <a:r>
                    <a:rPr lang="en-US" altLang="en-US" sz="1000" dirty="0">
                      <a:solidFill>
                        <a:srgbClr val="000000"/>
                      </a:solidFill>
                    </a:rPr>
                    <a:t>Earned Value </a:t>
                  </a:r>
                </a:p>
              </p:txBody>
            </p:sp>
            <p:sp>
              <p:nvSpPr>
                <p:cNvPr id="166943" name="Left Arrow 51"/>
                <p:cNvSpPr>
                  <a:spLocks noChangeArrowheads="1"/>
                </p:cNvSpPr>
                <p:nvPr/>
              </p:nvSpPr>
              <p:spPr bwMode="auto">
                <a:xfrm>
                  <a:off x="3233123" y="1379494"/>
                  <a:ext cx="1485200" cy="642624"/>
                </a:xfrm>
                <a:prstGeom prst="leftArrow">
                  <a:avLst>
                    <a:gd name="adj1" fmla="val 50000"/>
                    <a:gd name="adj2" fmla="val 50067"/>
                  </a:avLst>
                </a:prstGeom>
                <a:solidFill>
                  <a:srgbClr val="00B485"/>
                </a:solidFill>
                <a:ln>
                  <a:noFill/>
                </a:ln>
                <a:extLst>
                  <a:ext uri="{91240B29-F687-4F45-9708-019B960494DF}">
                    <a14:hiddenLine xmlns:a14="http://schemas.microsoft.com/office/drawing/2010/main" w="9525" algn="ctr">
                      <a:solidFill>
                        <a:srgbClr val="000000"/>
                      </a:solidFill>
                      <a:round/>
                      <a:headEnd/>
                      <a:tailEnd/>
                    </a14:hiddenLine>
                  </a:ext>
                </a:extLst>
              </p:spPr>
              <p:txBody>
                <a:bodyPr lIns="62082" tIns="31044" rIns="62082" bIns="31044"/>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275" dirty="0">
                    <a:solidFill>
                      <a:srgbClr val="000000"/>
                    </a:solidFill>
                    <a:cs typeface="Arial" charset="0"/>
                  </a:endParaRPr>
                </a:p>
              </p:txBody>
            </p:sp>
            <p:sp>
              <p:nvSpPr>
                <p:cNvPr id="166944" name="Right Arrow 50"/>
                <p:cNvSpPr>
                  <a:spLocks noChangeArrowheads="1"/>
                </p:cNvSpPr>
                <p:nvPr/>
              </p:nvSpPr>
              <p:spPr bwMode="auto">
                <a:xfrm>
                  <a:off x="3380571" y="1385637"/>
                  <a:ext cx="1827928" cy="649795"/>
                </a:xfrm>
                <a:prstGeom prst="rightArrow">
                  <a:avLst>
                    <a:gd name="adj1" fmla="val 50000"/>
                    <a:gd name="adj2" fmla="val 50023"/>
                  </a:avLst>
                </a:prstGeom>
                <a:solidFill>
                  <a:srgbClr val="00B485"/>
                </a:solidFill>
                <a:ln>
                  <a:noFill/>
                </a:ln>
                <a:extLst>
                  <a:ext uri="{91240B29-F687-4F45-9708-019B960494DF}">
                    <a14:hiddenLine xmlns:a14="http://schemas.microsoft.com/office/drawing/2010/main" w="9525" algn="ctr">
                      <a:solidFill>
                        <a:srgbClr val="000000"/>
                      </a:solidFill>
                      <a:round/>
                      <a:headEnd/>
                      <a:tailEnd/>
                    </a14:hiddenLine>
                  </a:ext>
                </a:extLst>
              </p:spPr>
              <p:txBody>
                <a:bodyPr lIns="62082" tIns="31044" rIns="62082" bIns="31044"/>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275" dirty="0">
                    <a:solidFill>
                      <a:srgbClr val="000000"/>
                    </a:solidFill>
                    <a:cs typeface="Arial" charset="0"/>
                  </a:endParaRPr>
                </a:p>
              </p:txBody>
            </p:sp>
            <p:sp>
              <p:nvSpPr>
                <p:cNvPr id="166946" name="Rectangle 98"/>
                <p:cNvSpPr>
                  <a:spLocks noChangeArrowheads="1"/>
                </p:cNvSpPr>
                <p:nvPr/>
              </p:nvSpPr>
              <p:spPr bwMode="auto">
                <a:xfrm>
                  <a:off x="3022269" y="1572641"/>
                  <a:ext cx="2394510" cy="2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8" tIns="30380" rIns="60758" bIns="30380"/>
                <a:lstStyle>
                  <a:lvl1pPr defTabSz="885825">
                    <a:spcBef>
                      <a:spcPct val="20000"/>
                    </a:spcBef>
                    <a:buChar char="•"/>
                    <a:defRPr sz="3300">
                      <a:solidFill>
                        <a:schemeClr val="tx1"/>
                      </a:solidFill>
                      <a:latin typeface="Arial" charset="0"/>
                    </a:defRPr>
                  </a:lvl1pPr>
                  <a:lvl2pPr marL="742950" indent="-285750" defTabSz="885825">
                    <a:spcBef>
                      <a:spcPct val="20000"/>
                    </a:spcBef>
                    <a:buChar char="–"/>
                    <a:defRPr sz="3000">
                      <a:solidFill>
                        <a:schemeClr val="tx1"/>
                      </a:solidFill>
                      <a:latin typeface="Arial" charset="0"/>
                    </a:defRPr>
                  </a:lvl2pPr>
                  <a:lvl3pPr marL="1143000" indent="-228600" defTabSz="885825">
                    <a:spcBef>
                      <a:spcPct val="20000"/>
                    </a:spcBef>
                    <a:buChar char="•"/>
                    <a:defRPr sz="2500">
                      <a:solidFill>
                        <a:schemeClr val="tx1"/>
                      </a:solidFill>
                      <a:latin typeface="Arial" charset="0"/>
                    </a:defRPr>
                  </a:lvl3pPr>
                  <a:lvl4pPr marL="1600200" indent="-228600" defTabSz="885825">
                    <a:spcBef>
                      <a:spcPct val="20000"/>
                    </a:spcBef>
                    <a:buChar char="–"/>
                    <a:defRPr sz="2100">
                      <a:solidFill>
                        <a:schemeClr val="tx1"/>
                      </a:solidFill>
                      <a:latin typeface="Arial" charset="0"/>
                    </a:defRPr>
                  </a:lvl4pPr>
                  <a:lvl5pPr marL="2057400" indent="-228600" defTabSz="885825">
                    <a:spcBef>
                      <a:spcPct val="20000"/>
                    </a:spcBef>
                    <a:buChar char="»"/>
                    <a:defRPr sz="2100">
                      <a:solidFill>
                        <a:schemeClr val="tx1"/>
                      </a:solidFill>
                      <a:latin typeface="Arial" charset="0"/>
                    </a:defRPr>
                  </a:lvl5pPr>
                  <a:lvl6pPr marL="2514600" indent="-228600" defTabSz="885825" eaLnBrk="0" fontAlgn="base" hangingPunct="0">
                    <a:spcBef>
                      <a:spcPct val="20000"/>
                    </a:spcBef>
                    <a:spcAft>
                      <a:spcPct val="0"/>
                    </a:spcAft>
                    <a:buChar char="»"/>
                    <a:defRPr sz="2100">
                      <a:solidFill>
                        <a:schemeClr val="tx1"/>
                      </a:solidFill>
                      <a:latin typeface="Arial" charset="0"/>
                    </a:defRPr>
                  </a:lvl6pPr>
                  <a:lvl7pPr marL="2971800" indent="-228600" defTabSz="885825" eaLnBrk="0" fontAlgn="base" hangingPunct="0">
                    <a:spcBef>
                      <a:spcPct val="20000"/>
                    </a:spcBef>
                    <a:spcAft>
                      <a:spcPct val="0"/>
                    </a:spcAft>
                    <a:buChar char="»"/>
                    <a:defRPr sz="2100">
                      <a:solidFill>
                        <a:schemeClr val="tx1"/>
                      </a:solidFill>
                      <a:latin typeface="Arial" charset="0"/>
                    </a:defRPr>
                  </a:lvl7pPr>
                  <a:lvl8pPr marL="3429000" indent="-228600" defTabSz="885825" eaLnBrk="0" fontAlgn="base" hangingPunct="0">
                    <a:spcBef>
                      <a:spcPct val="20000"/>
                    </a:spcBef>
                    <a:spcAft>
                      <a:spcPct val="0"/>
                    </a:spcAft>
                    <a:buChar char="»"/>
                    <a:defRPr sz="2100">
                      <a:solidFill>
                        <a:schemeClr val="tx1"/>
                      </a:solidFill>
                      <a:latin typeface="Arial" charset="0"/>
                    </a:defRPr>
                  </a:lvl8pPr>
                  <a:lvl9pPr marL="3886200" indent="-228600" defTabSz="885825"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675" dirty="0">
                      <a:solidFill>
                        <a:srgbClr val="FFFFFF"/>
                      </a:solidFill>
                      <a:cs typeface="Arial" charset="0"/>
                    </a:rPr>
                    <a:t>Promotion  Period (3 months)   </a:t>
                  </a:r>
                </a:p>
                <a:p>
                  <a:pPr algn="ctr" fontAlgn="base">
                    <a:lnSpc>
                      <a:spcPct val="80000"/>
                    </a:lnSpc>
                    <a:spcAft>
                      <a:spcPct val="0"/>
                    </a:spcAft>
                    <a:buFontTx/>
                    <a:buNone/>
                  </a:pPr>
                  <a:r>
                    <a:rPr lang="en-US" altLang="en-US" sz="675" dirty="0">
                      <a:solidFill>
                        <a:srgbClr val="FFFFFF"/>
                      </a:solidFill>
                      <a:cs typeface="Arial" charset="0"/>
                    </a:rPr>
                    <a:t>April 1 – June 30</a:t>
                  </a:r>
                </a:p>
              </p:txBody>
            </p:sp>
            <p:sp>
              <p:nvSpPr>
                <p:cNvPr id="6" name="TextBox 5"/>
                <p:cNvSpPr txBox="1"/>
                <p:nvPr/>
              </p:nvSpPr>
              <p:spPr>
                <a:xfrm>
                  <a:off x="2011098" y="2038408"/>
                  <a:ext cx="1672253" cy="276999"/>
                </a:xfrm>
                <a:prstGeom prst="rect">
                  <a:avLst/>
                </a:prstGeom>
                <a:noFill/>
              </p:spPr>
              <p:txBody>
                <a:bodyPr wrap="none" rtlCol="0">
                  <a:spAutoFit/>
                </a:bodyPr>
                <a:lstStyle/>
                <a:p>
                  <a:pPr>
                    <a:buNone/>
                  </a:pPr>
                  <a:r>
                    <a:rPr lang="en-US" sz="750" dirty="0">
                      <a:solidFill>
                        <a:srgbClr val="FF0000"/>
                      </a:solidFill>
                    </a:rPr>
                    <a:t>*</a:t>
                  </a:r>
                  <a:r>
                    <a:rPr lang="en-US" sz="750" dirty="0"/>
                    <a:t>registration closes Mar 31, 2020</a:t>
                  </a:r>
                </a:p>
              </p:txBody>
            </p:sp>
          </p:grpSp>
          <p:sp>
            <p:nvSpPr>
              <p:cNvPr id="166945" name="Rectangle 98"/>
              <p:cNvSpPr>
                <a:spLocks noChangeArrowheads="1"/>
              </p:cNvSpPr>
              <p:nvPr/>
            </p:nvSpPr>
            <p:spPr bwMode="auto">
              <a:xfrm>
                <a:off x="1776330" y="1446805"/>
                <a:ext cx="1741993" cy="36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8" tIns="30380" rIns="60758" bIns="30380"/>
              <a:lstStyle>
                <a:lvl1pPr defTabSz="885825">
                  <a:spcBef>
                    <a:spcPct val="20000"/>
                  </a:spcBef>
                  <a:buChar char="•"/>
                  <a:defRPr sz="3300">
                    <a:solidFill>
                      <a:schemeClr val="tx1"/>
                    </a:solidFill>
                    <a:latin typeface="Arial" charset="0"/>
                  </a:defRPr>
                </a:lvl1pPr>
                <a:lvl2pPr marL="742950" indent="-285750" defTabSz="885825">
                  <a:spcBef>
                    <a:spcPct val="20000"/>
                  </a:spcBef>
                  <a:buChar char="–"/>
                  <a:defRPr sz="3000">
                    <a:solidFill>
                      <a:schemeClr val="tx1"/>
                    </a:solidFill>
                    <a:latin typeface="Arial" charset="0"/>
                  </a:defRPr>
                </a:lvl2pPr>
                <a:lvl3pPr marL="1143000" indent="-228600" defTabSz="885825">
                  <a:spcBef>
                    <a:spcPct val="20000"/>
                  </a:spcBef>
                  <a:buChar char="•"/>
                  <a:defRPr sz="2500">
                    <a:solidFill>
                      <a:schemeClr val="tx1"/>
                    </a:solidFill>
                    <a:latin typeface="Arial" charset="0"/>
                  </a:defRPr>
                </a:lvl3pPr>
                <a:lvl4pPr marL="1600200" indent="-228600" defTabSz="885825">
                  <a:spcBef>
                    <a:spcPct val="20000"/>
                  </a:spcBef>
                  <a:buChar char="–"/>
                  <a:defRPr sz="2100">
                    <a:solidFill>
                      <a:schemeClr val="tx1"/>
                    </a:solidFill>
                    <a:latin typeface="Arial" charset="0"/>
                  </a:defRPr>
                </a:lvl4pPr>
                <a:lvl5pPr marL="2057400" indent="-228600" defTabSz="885825">
                  <a:spcBef>
                    <a:spcPct val="20000"/>
                  </a:spcBef>
                  <a:buChar char="»"/>
                  <a:defRPr sz="2100">
                    <a:solidFill>
                      <a:schemeClr val="tx1"/>
                    </a:solidFill>
                    <a:latin typeface="Arial" charset="0"/>
                  </a:defRPr>
                </a:lvl5pPr>
                <a:lvl6pPr marL="2514600" indent="-228600" defTabSz="885825" eaLnBrk="0" fontAlgn="base" hangingPunct="0">
                  <a:spcBef>
                    <a:spcPct val="20000"/>
                  </a:spcBef>
                  <a:spcAft>
                    <a:spcPct val="0"/>
                  </a:spcAft>
                  <a:buChar char="»"/>
                  <a:defRPr sz="2100">
                    <a:solidFill>
                      <a:schemeClr val="tx1"/>
                    </a:solidFill>
                    <a:latin typeface="Arial" charset="0"/>
                  </a:defRPr>
                </a:lvl6pPr>
                <a:lvl7pPr marL="2971800" indent="-228600" defTabSz="885825" eaLnBrk="0" fontAlgn="base" hangingPunct="0">
                  <a:spcBef>
                    <a:spcPct val="20000"/>
                  </a:spcBef>
                  <a:spcAft>
                    <a:spcPct val="0"/>
                  </a:spcAft>
                  <a:buChar char="»"/>
                  <a:defRPr sz="2100">
                    <a:solidFill>
                      <a:schemeClr val="tx1"/>
                    </a:solidFill>
                    <a:latin typeface="Arial" charset="0"/>
                  </a:defRPr>
                </a:lvl7pPr>
                <a:lvl8pPr marL="3429000" indent="-228600" defTabSz="885825" eaLnBrk="0" fontAlgn="base" hangingPunct="0">
                  <a:spcBef>
                    <a:spcPct val="20000"/>
                  </a:spcBef>
                  <a:spcAft>
                    <a:spcPct val="0"/>
                  </a:spcAft>
                  <a:buChar char="»"/>
                  <a:defRPr sz="2100">
                    <a:solidFill>
                      <a:schemeClr val="tx1"/>
                    </a:solidFill>
                    <a:latin typeface="Arial" charset="0"/>
                  </a:defRPr>
                </a:lvl8pPr>
                <a:lvl9pPr marL="3886200" indent="-228600" defTabSz="885825"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525" dirty="0">
                    <a:solidFill>
                      <a:srgbClr val="000000"/>
                    </a:solidFill>
                    <a:cs typeface="Arial" charset="0"/>
                  </a:rPr>
                  <a:t>Registration</a:t>
                </a:r>
              </a:p>
              <a:p>
                <a:pPr algn="ctr" fontAlgn="base">
                  <a:lnSpc>
                    <a:spcPct val="80000"/>
                  </a:lnSpc>
                  <a:spcAft>
                    <a:spcPct val="0"/>
                  </a:spcAft>
                  <a:buFontTx/>
                  <a:buNone/>
                </a:pPr>
                <a:r>
                  <a:rPr lang="en-US" altLang="en-US" sz="525" dirty="0">
                    <a:solidFill>
                      <a:srgbClr val="000000"/>
                    </a:solidFill>
                    <a:cs typeface="Arial" charset="0"/>
                  </a:rPr>
                  <a:t>Feb 15 -</a:t>
                </a:r>
              </a:p>
              <a:p>
                <a:pPr algn="ctr" fontAlgn="base">
                  <a:lnSpc>
                    <a:spcPct val="80000"/>
                  </a:lnSpc>
                  <a:spcAft>
                    <a:spcPct val="0"/>
                  </a:spcAft>
                  <a:buFontTx/>
                  <a:buNone/>
                </a:pPr>
                <a:r>
                  <a:rPr lang="en-US" altLang="en-US" sz="525" dirty="0">
                    <a:solidFill>
                      <a:srgbClr val="000000"/>
                    </a:solidFill>
                    <a:cs typeface="Arial" charset="0"/>
                  </a:rPr>
                  <a:t>Mar 31,</a:t>
                </a:r>
                <a:r>
                  <a:rPr lang="en-US" altLang="en-US" sz="525" dirty="0">
                    <a:cs typeface="Arial" charset="0"/>
                  </a:rPr>
                  <a:t> 2020</a:t>
                </a:r>
              </a:p>
            </p:txBody>
          </p:sp>
        </p:grpSp>
        <p:sp>
          <p:nvSpPr>
            <p:cNvPr id="166936" name="Text Box 81"/>
            <p:cNvSpPr txBox="1">
              <a:spLocks noChangeArrowheads="1"/>
            </p:cNvSpPr>
            <p:nvPr/>
          </p:nvSpPr>
          <p:spPr bwMode="auto">
            <a:xfrm>
              <a:off x="96717" y="1843146"/>
              <a:ext cx="3663135" cy="22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110" tIns="31060" rIns="62110" bIns="31060">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fontAlgn="base">
                <a:spcBef>
                  <a:spcPct val="50000"/>
                </a:spcBef>
                <a:spcAft>
                  <a:spcPct val="0"/>
                </a:spcAft>
                <a:buFontTx/>
                <a:buNone/>
              </a:pPr>
              <a:r>
                <a:rPr lang="en-US" altLang="en-US" sz="1200" i="1" dirty="0">
                  <a:solidFill>
                    <a:srgbClr val="194D76"/>
                  </a:solidFill>
                </a:rPr>
                <a:t>FIRST-CLASS MAIL</a:t>
              </a:r>
            </a:p>
          </p:txBody>
        </p:sp>
        <p:grpSp>
          <p:nvGrpSpPr>
            <p:cNvPr id="11" name="Group 10"/>
            <p:cNvGrpSpPr/>
            <p:nvPr/>
          </p:nvGrpSpPr>
          <p:grpSpPr>
            <a:xfrm>
              <a:off x="5589055" y="3907514"/>
              <a:ext cx="3102137" cy="596553"/>
              <a:chOff x="5589056" y="3700396"/>
              <a:chExt cx="3102137" cy="795404"/>
            </a:xfrm>
          </p:grpSpPr>
          <p:sp>
            <p:nvSpPr>
              <p:cNvPr id="63" name="AutoShape 10"/>
              <p:cNvSpPr>
                <a:spLocks noChangeArrowheads="1"/>
              </p:cNvSpPr>
              <p:nvPr/>
            </p:nvSpPr>
            <p:spPr bwMode="auto">
              <a:xfrm>
                <a:off x="5589056" y="3848896"/>
                <a:ext cx="2131638" cy="646904"/>
              </a:xfrm>
              <a:prstGeom prst="leftArrow">
                <a:avLst>
                  <a:gd name="adj1" fmla="val 59398"/>
                  <a:gd name="adj2" fmla="val 64387"/>
                </a:avLst>
              </a:prstGeom>
              <a:solidFill>
                <a:srgbClr val="D5D5E3"/>
              </a:solidFill>
              <a:ln>
                <a:noFill/>
              </a:ln>
              <a:effectLst>
                <a:prstShdw prst="shdw17" dist="17961" dir="2700000">
                  <a:srgbClr val="94967E"/>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62110" tIns="31060" rIns="62110" bIns="31060" anchor="ctr"/>
              <a:lstStyle>
                <a:lvl1pPr defTabSz="981075">
                  <a:spcBef>
                    <a:spcPct val="20000"/>
                  </a:spcBef>
                  <a:buChar char="•"/>
                  <a:defRPr sz="3300">
                    <a:solidFill>
                      <a:schemeClr val="tx1"/>
                    </a:solidFill>
                    <a:latin typeface="Arial" charset="0"/>
                  </a:defRPr>
                </a:lvl1pPr>
                <a:lvl2pPr marL="742950" indent="-285750" defTabSz="981075">
                  <a:spcBef>
                    <a:spcPct val="20000"/>
                  </a:spcBef>
                  <a:buChar char="–"/>
                  <a:defRPr sz="3000">
                    <a:solidFill>
                      <a:schemeClr val="tx1"/>
                    </a:solidFill>
                    <a:latin typeface="Arial" charset="0"/>
                  </a:defRPr>
                </a:lvl2pPr>
                <a:lvl3pPr marL="1143000" indent="-228600" defTabSz="981075">
                  <a:spcBef>
                    <a:spcPct val="20000"/>
                  </a:spcBef>
                  <a:buChar char="•"/>
                  <a:defRPr sz="2500">
                    <a:solidFill>
                      <a:schemeClr val="tx1"/>
                    </a:solidFill>
                    <a:latin typeface="Arial" charset="0"/>
                  </a:defRPr>
                </a:lvl3pPr>
                <a:lvl4pPr marL="1600200" indent="-228600" defTabSz="981075">
                  <a:spcBef>
                    <a:spcPct val="20000"/>
                  </a:spcBef>
                  <a:buChar char="–"/>
                  <a:defRPr sz="2100">
                    <a:solidFill>
                      <a:schemeClr val="tx1"/>
                    </a:solidFill>
                    <a:latin typeface="Arial" charset="0"/>
                  </a:defRPr>
                </a:lvl4pPr>
                <a:lvl5pPr marL="2057400" indent="-228600" defTabSz="981075">
                  <a:spcBef>
                    <a:spcPct val="20000"/>
                  </a:spcBef>
                  <a:buChar char="»"/>
                  <a:defRPr sz="2100">
                    <a:solidFill>
                      <a:schemeClr val="tx1"/>
                    </a:solidFill>
                    <a:latin typeface="Arial" charset="0"/>
                  </a:defRPr>
                </a:lvl5pPr>
                <a:lvl6pPr marL="2514600" indent="-228600" defTabSz="981075" eaLnBrk="0" fontAlgn="base" hangingPunct="0">
                  <a:spcBef>
                    <a:spcPct val="20000"/>
                  </a:spcBef>
                  <a:spcAft>
                    <a:spcPct val="0"/>
                  </a:spcAft>
                  <a:buChar char="»"/>
                  <a:defRPr sz="2100">
                    <a:solidFill>
                      <a:schemeClr val="tx1"/>
                    </a:solidFill>
                    <a:latin typeface="Arial" charset="0"/>
                  </a:defRPr>
                </a:lvl6pPr>
                <a:lvl7pPr marL="2971800" indent="-228600" defTabSz="981075" eaLnBrk="0" fontAlgn="base" hangingPunct="0">
                  <a:spcBef>
                    <a:spcPct val="20000"/>
                  </a:spcBef>
                  <a:spcAft>
                    <a:spcPct val="0"/>
                  </a:spcAft>
                  <a:buChar char="»"/>
                  <a:defRPr sz="2100">
                    <a:solidFill>
                      <a:schemeClr val="tx1"/>
                    </a:solidFill>
                    <a:latin typeface="Arial" charset="0"/>
                  </a:defRPr>
                </a:lvl7pPr>
                <a:lvl8pPr marL="3429000" indent="-228600" defTabSz="981075" eaLnBrk="0" fontAlgn="base" hangingPunct="0">
                  <a:spcBef>
                    <a:spcPct val="20000"/>
                  </a:spcBef>
                  <a:spcAft>
                    <a:spcPct val="0"/>
                  </a:spcAft>
                  <a:buChar char="»"/>
                  <a:defRPr sz="2100">
                    <a:solidFill>
                      <a:schemeClr val="tx1"/>
                    </a:solidFill>
                    <a:latin typeface="Arial" charset="0"/>
                  </a:defRPr>
                </a:lvl8pPr>
                <a:lvl9pPr marL="3886200" indent="-228600" defTabSz="981075"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275" dirty="0">
                  <a:solidFill>
                    <a:srgbClr val="000000"/>
                  </a:solidFill>
                  <a:cs typeface="Arial" charset="0"/>
                </a:endParaRPr>
              </a:p>
            </p:txBody>
          </p:sp>
          <p:sp>
            <p:nvSpPr>
              <p:cNvPr id="64" name="Text Box 54"/>
              <p:cNvSpPr txBox="1">
                <a:spLocks noChangeArrowheads="1"/>
              </p:cNvSpPr>
              <p:nvPr/>
            </p:nvSpPr>
            <p:spPr bwMode="auto">
              <a:xfrm>
                <a:off x="6639949" y="3700396"/>
                <a:ext cx="1856327" cy="27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2110" tIns="31060" rIns="62110" bIns="31060">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algn="ctr" fontAlgn="base">
                  <a:spcBef>
                    <a:spcPct val="50000"/>
                  </a:spcBef>
                  <a:spcAft>
                    <a:spcPct val="0"/>
                  </a:spcAft>
                  <a:buFontTx/>
                  <a:buNone/>
                </a:pPr>
                <a:r>
                  <a:rPr lang="en-US" altLang="en-US" sz="1000" dirty="0">
                    <a:solidFill>
                      <a:srgbClr val="000000"/>
                    </a:solidFill>
                  </a:rPr>
                  <a:t>Informed Delivery</a:t>
                </a:r>
              </a:p>
            </p:txBody>
          </p:sp>
          <p:sp>
            <p:nvSpPr>
              <p:cNvPr id="65" name="TextBox 64"/>
              <p:cNvSpPr txBox="1"/>
              <p:nvPr/>
            </p:nvSpPr>
            <p:spPr>
              <a:xfrm>
                <a:off x="5635318" y="3987031"/>
                <a:ext cx="1266553" cy="386260"/>
              </a:xfrm>
              <a:prstGeom prst="rect">
                <a:avLst/>
              </a:prstGeom>
              <a:noFill/>
            </p:spPr>
            <p:txBody>
              <a:bodyPr wrap="square" rtlCol="0">
                <a:spAutoFit/>
              </a:bodyPr>
              <a:lstStyle/>
              <a:p>
                <a:pPr marL="171450" indent="-171450">
                  <a:buClr>
                    <a:schemeClr val="tx1"/>
                  </a:buClr>
                  <a:buFont typeface="Arial" charset="0"/>
                  <a:buChar char="•"/>
                </a:pPr>
                <a:r>
                  <a:rPr lang="en-US" sz="675" dirty="0"/>
                  <a:t>Registration</a:t>
                </a:r>
              </a:p>
              <a:p>
                <a:pPr marL="171450" indent="-171450">
                  <a:buClr>
                    <a:schemeClr val="tx1"/>
                  </a:buClr>
                  <a:buFont typeface="Arial" charset="0"/>
                  <a:buChar char="•"/>
                </a:pPr>
                <a:r>
                  <a:rPr lang="en-US" sz="675" dirty="0"/>
                  <a:t>July 15 – Nov 30</a:t>
                </a:r>
              </a:p>
            </p:txBody>
          </p:sp>
          <p:sp>
            <p:nvSpPr>
              <p:cNvPr id="66" name="AutoShape 9"/>
              <p:cNvSpPr>
                <a:spLocks noChangeArrowheads="1"/>
              </p:cNvSpPr>
              <p:nvPr/>
            </p:nvSpPr>
            <p:spPr bwMode="auto">
              <a:xfrm>
                <a:off x="6585634" y="3852907"/>
                <a:ext cx="1892739" cy="642893"/>
              </a:xfrm>
              <a:prstGeom prst="leftRightArrow">
                <a:avLst>
                  <a:gd name="adj1" fmla="val 59000"/>
                  <a:gd name="adj2" fmla="val 44479"/>
                </a:avLst>
              </a:prstGeom>
              <a:solidFill>
                <a:srgbClr val="666699"/>
              </a:solidFill>
              <a:ln>
                <a:noFill/>
              </a:ln>
              <a:effectLst>
                <a:prstShdw prst="shdw17" dist="17961" dir="2700000">
                  <a:srgbClr val="5B6408"/>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62110" tIns="31060" rIns="62110" bIns="31060" anchor="ctr"/>
              <a:lstStyle>
                <a:lvl1pPr defTabSz="981075">
                  <a:spcBef>
                    <a:spcPct val="20000"/>
                  </a:spcBef>
                  <a:buChar char="•"/>
                  <a:defRPr sz="3300">
                    <a:solidFill>
                      <a:schemeClr val="tx1"/>
                    </a:solidFill>
                    <a:latin typeface="Arial" charset="0"/>
                  </a:defRPr>
                </a:lvl1pPr>
                <a:lvl2pPr marL="742950" indent="-285750" defTabSz="981075">
                  <a:spcBef>
                    <a:spcPct val="20000"/>
                  </a:spcBef>
                  <a:buChar char="–"/>
                  <a:defRPr sz="3000">
                    <a:solidFill>
                      <a:schemeClr val="tx1"/>
                    </a:solidFill>
                    <a:latin typeface="Arial" charset="0"/>
                  </a:defRPr>
                </a:lvl2pPr>
                <a:lvl3pPr marL="1143000" indent="-228600" defTabSz="981075">
                  <a:spcBef>
                    <a:spcPct val="20000"/>
                  </a:spcBef>
                  <a:buChar char="•"/>
                  <a:defRPr sz="2500">
                    <a:solidFill>
                      <a:schemeClr val="tx1"/>
                    </a:solidFill>
                    <a:latin typeface="Arial" charset="0"/>
                  </a:defRPr>
                </a:lvl3pPr>
                <a:lvl4pPr marL="1600200" indent="-228600" defTabSz="981075">
                  <a:spcBef>
                    <a:spcPct val="20000"/>
                  </a:spcBef>
                  <a:buChar char="–"/>
                  <a:defRPr sz="2100">
                    <a:solidFill>
                      <a:schemeClr val="tx1"/>
                    </a:solidFill>
                    <a:latin typeface="Arial" charset="0"/>
                  </a:defRPr>
                </a:lvl4pPr>
                <a:lvl5pPr marL="2057400" indent="-228600" defTabSz="981075">
                  <a:spcBef>
                    <a:spcPct val="20000"/>
                  </a:spcBef>
                  <a:buChar char="»"/>
                  <a:defRPr sz="2100">
                    <a:solidFill>
                      <a:schemeClr val="tx1"/>
                    </a:solidFill>
                    <a:latin typeface="Arial" charset="0"/>
                  </a:defRPr>
                </a:lvl5pPr>
                <a:lvl6pPr marL="2514600" indent="-228600" defTabSz="981075" eaLnBrk="0" fontAlgn="base" hangingPunct="0">
                  <a:spcBef>
                    <a:spcPct val="20000"/>
                  </a:spcBef>
                  <a:spcAft>
                    <a:spcPct val="0"/>
                  </a:spcAft>
                  <a:buChar char="»"/>
                  <a:defRPr sz="2100">
                    <a:solidFill>
                      <a:schemeClr val="tx1"/>
                    </a:solidFill>
                    <a:latin typeface="Arial" charset="0"/>
                  </a:defRPr>
                </a:lvl6pPr>
                <a:lvl7pPr marL="2971800" indent="-228600" defTabSz="981075" eaLnBrk="0" fontAlgn="base" hangingPunct="0">
                  <a:spcBef>
                    <a:spcPct val="20000"/>
                  </a:spcBef>
                  <a:spcAft>
                    <a:spcPct val="0"/>
                  </a:spcAft>
                  <a:buChar char="»"/>
                  <a:defRPr sz="2100">
                    <a:solidFill>
                      <a:schemeClr val="tx1"/>
                    </a:solidFill>
                    <a:latin typeface="Arial" charset="0"/>
                  </a:defRPr>
                </a:lvl7pPr>
                <a:lvl8pPr marL="3429000" indent="-228600" defTabSz="981075" eaLnBrk="0" fontAlgn="base" hangingPunct="0">
                  <a:spcBef>
                    <a:spcPct val="20000"/>
                  </a:spcBef>
                  <a:spcAft>
                    <a:spcPct val="0"/>
                  </a:spcAft>
                  <a:buChar char="»"/>
                  <a:defRPr sz="2100">
                    <a:solidFill>
                      <a:schemeClr val="tx1"/>
                    </a:solidFill>
                    <a:latin typeface="Arial" charset="0"/>
                  </a:defRPr>
                </a:lvl8pPr>
                <a:lvl9pPr marL="3886200" indent="-228600" defTabSz="981075"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275" dirty="0">
                  <a:solidFill>
                    <a:srgbClr val="000000"/>
                  </a:solidFill>
                  <a:cs typeface="Arial" charset="0"/>
                </a:endParaRPr>
              </a:p>
            </p:txBody>
          </p:sp>
          <p:sp>
            <p:nvSpPr>
              <p:cNvPr id="67" name="TextBox 66"/>
              <p:cNvSpPr txBox="1"/>
              <p:nvPr/>
            </p:nvSpPr>
            <p:spPr>
              <a:xfrm>
                <a:off x="6884456" y="3974068"/>
                <a:ext cx="1806737" cy="386260"/>
              </a:xfrm>
              <a:prstGeom prst="rect">
                <a:avLst/>
              </a:prstGeom>
              <a:noFill/>
            </p:spPr>
            <p:txBody>
              <a:bodyPr wrap="square" rtlCol="0">
                <a:spAutoFit/>
              </a:bodyPr>
              <a:lstStyle/>
              <a:p>
                <a:pPr marL="171450" indent="-171450">
                  <a:buClr>
                    <a:schemeClr val="tx1"/>
                  </a:buClr>
                  <a:buFont typeface="Arial" charset="0"/>
                  <a:buChar char="•"/>
                </a:pPr>
                <a:r>
                  <a:rPr lang="en-US" sz="675" dirty="0">
                    <a:solidFill>
                      <a:schemeClr val="bg1"/>
                    </a:solidFill>
                  </a:rPr>
                  <a:t>Promotion Period (3 months)</a:t>
                </a:r>
              </a:p>
              <a:p>
                <a:pPr marL="171450" indent="-171450">
                  <a:buClr>
                    <a:schemeClr val="tx1"/>
                  </a:buClr>
                  <a:buFont typeface="Arial" charset="0"/>
                  <a:buChar char="•"/>
                </a:pPr>
                <a:r>
                  <a:rPr lang="en-US" sz="675" dirty="0">
                    <a:solidFill>
                      <a:schemeClr val="bg1"/>
                    </a:solidFill>
                  </a:rPr>
                  <a:t>September 1 – November 30</a:t>
                </a:r>
              </a:p>
            </p:txBody>
          </p:sp>
        </p:grpSp>
      </p:grpSp>
    </p:spTree>
    <p:extLst>
      <p:ext uri="{BB962C8B-B14F-4D97-AF65-F5344CB8AC3E}">
        <p14:creationId xmlns:p14="http://schemas.microsoft.com/office/powerpoint/2010/main" val="1649809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411" y="6007245"/>
            <a:ext cx="8780205" cy="584775"/>
          </a:xfrm>
          <a:prstGeom prst="rect">
            <a:avLst/>
          </a:prstGeom>
          <a:noFill/>
        </p:spPr>
        <p:txBody>
          <a:bodyPr wrap="square" rtlCol="0">
            <a:spAutoFit/>
          </a:bodyPr>
          <a:lstStyle/>
          <a:p>
            <a:pPr marL="285750" indent="-285750">
              <a:buFont typeface="Arial" panose="020B0604020202020204" pitchFamily="34" charset="0"/>
              <a:buChar char="•"/>
            </a:pPr>
            <a:r>
              <a:rPr lang="en-US" b="0" dirty="0">
                <a:solidFill>
                  <a:schemeClr val="tx1"/>
                </a:solidFill>
              </a:rPr>
              <a:t>Eliminating balloon pricing for Retail Ground</a:t>
            </a:r>
          </a:p>
          <a:p>
            <a:pPr marL="285750" indent="-285750">
              <a:buFont typeface="Arial" panose="020B0604020202020204" pitchFamily="34" charset="0"/>
              <a:buChar char="•"/>
            </a:pPr>
            <a:r>
              <a:rPr lang="en-US" b="0" dirty="0">
                <a:solidFill>
                  <a:schemeClr val="tx1"/>
                </a:solidFill>
              </a:rPr>
              <a:t>Adding DIM weight pricing for Retail Ground to align with our other parcel offerings</a:t>
            </a:r>
          </a:p>
        </p:txBody>
      </p:sp>
      <p:sp>
        <p:nvSpPr>
          <p:cNvPr id="8" name="TextBox 7">
            <a:extLst>
              <a:ext uri="{FF2B5EF4-FFF2-40B4-BE49-F238E27FC236}">
                <a16:creationId xmlns:a16="http://schemas.microsoft.com/office/drawing/2014/main" xmlns="" id="{49710174-51D1-4EF8-9199-CA2F853793E6}"/>
              </a:ext>
            </a:extLst>
          </p:cNvPr>
          <p:cNvSpPr txBox="1"/>
          <p:nvPr/>
        </p:nvSpPr>
        <p:spPr>
          <a:xfrm>
            <a:off x="4130842" y="22126"/>
            <a:ext cx="5013158" cy="954107"/>
          </a:xfrm>
          <a:prstGeom prst="rect">
            <a:avLst/>
          </a:prstGeom>
          <a:noFill/>
        </p:spPr>
        <p:txBody>
          <a:bodyPr wrap="square" rtlCol="0">
            <a:spAutoFit/>
          </a:bodyPr>
          <a:lstStyle/>
          <a:p>
            <a:pPr algn="r"/>
            <a:r>
              <a:rPr lang="en-US" sz="2800" dirty="0">
                <a:solidFill>
                  <a:schemeClr val="bg1"/>
                </a:solidFill>
              </a:rPr>
              <a:t>Competitive Products</a:t>
            </a:r>
          </a:p>
          <a:p>
            <a:pPr algn="r"/>
            <a:r>
              <a:rPr lang="en-US" sz="2800" dirty="0">
                <a:solidFill>
                  <a:schemeClr val="bg1"/>
                </a:solidFill>
              </a:rPr>
              <a:t>2020 Price Change</a:t>
            </a:r>
          </a:p>
        </p:txBody>
      </p:sp>
      <p:graphicFrame>
        <p:nvGraphicFramePr>
          <p:cNvPr id="6" name="Table 5"/>
          <p:cNvGraphicFramePr>
            <a:graphicFrameLocks noGrp="1"/>
          </p:cNvGraphicFramePr>
          <p:nvPr>
            <p:extLst>
              <p:ext uri="{D42A27DB-BD31-4B8C-83A1-F6EECF244321}">
                <p14:modId xmlns:p14="http://schemas.microsoft.com/office/powerpoint/2010/main" val="702172131"/>
              </p:ext>
            </p:extLst>
          </p:nvPr>
        </p:nvGraphicFramePr>
        <p:xfrm>
          <a:off x="2400946" y="1167550"/>
          <a:ext cx="4397133" cy="4855554"/>
        </p:xfrm>
        <a:graphic>
          <a:graphicData uri="http://schemas.openxmlformats.org/drawingml/2006/table">
            <a:tbl>
              <a:tblPr firstRow="1" bandRow="1">
                <a:tableStyleId>{5C22544A-7EE6-4342-B048-85BDC9FD1C3A}</a:tableStyleId>
              </a:tblPr>
              <a:tblGrid>
                <a:gridCol w="3022464">
                  <a:extLst>
                    <a:ext uri="{9D8B030D-6E8A-4147-A177-3AD203B41FA5}">
                      <a16:colId xmlns:a16="http://schemas.microsoft.com/office/drawing/2014/main" xmlns="" val="20000"/>
                    </a:ext>
                  </a:extLst>
                </a:gridCol>
                <a:gridCol w="1374669">
                  <a:extLst>
                    <a:ext uri="{9D8B030D-6E8A-4147-A177-3AD203B41FA5}">
                      <a16:colId xmlns:a16="http://schemas.microsoft.com/office/drawing/2014/main" xmlns="" val="20001"/>
                    </a:ext>
                  </a:extLst>
                </a:gridCol>
              </a:tblGrid>
              <a:tr h="432011">
                <a:tc>
                  <a:txBody>
                    <a:bodyPr/>
                    <a:lstStyle/>
                    <a:p>
                      <a:pPr algn="l"/>
                      <a:r>
                        <a:rPr lang="en-US" sz="1600" dirty="0">
                          <a:solidFill>
                            <a:schemeClr val="tx1"/>
                          </a:solidFill>
                        </a:rPr>
                        <a:t>Competitive Prices</a:t>
                      </a:r>
                    </a:p>
                  </a:txBody>
                  <a:tcPr anchor="ctr"/>
                </a:tc>
                <a:tc>
                  <a:txBody>
                    <a:bodyPr/>
                    <a:lstStyle/>
                    <a:p>
                      <a:pPr algn="ctr"/>
                      <a:r>
                        <a:rPr lang="en-US" sz="1400" dirty="0">
                          <a:solidFill>
                            <a:schemeClr val="tx1"/>
                          </a:solidFill>
                        </a:rPr>
                        <a:t>Jan. 2020</a:t>
                      </a:r>
                    </a:p>
                  </a:txBody>
                  <a:tcPr anchor="ctr"/>
                </a:tc>
                <a:extLst>
                  <a:ext uri="{0D108BD9-81ED-4DB2-BD59-A6C34878D82A}">
                    <a16:rowId xmlns:a16="http://schemas.microsoft.com/office/drawing/2014/main" xmlns="" val="10000"/>
                  </a:ext>
                </a:extLst>
              </a:tr>
              <a:tr h="451981">
                <a:tc>
                  <a:txBody>
                    <a:bodyPr/>
                    <a:lstStyle/>
                    <a:p>
                      <a:pPr algn="l"/>
                      <a:r>
                        <a:rPr lang="en-US" sz="1600" b="1" dirty="0"/>
                        <a:t>Product</a:t>
                      </a:r>
                      <a:endParaRPr lang="en-US" sz="1600" b="1"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400" b="1" dirty="0"/>
                        <a:t>% Change</a:t>
                      </a:r>
                      <a:endParaRPr lang="en-US" sz="1400" b="1"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0001"/>
                  </a:ext>
                </a:extLst>
              </a:tr>
              <a:tr h="377356">
                <a:tc>
                  <a:txBody>
                    <a:bodyPr/>
                    <a:lstStyle/>
                    <a:p>
                      <a:pPr algn="l"/>
                      <a:r>
                        <a:rPr lang="en-US" sz="1600" dirty="0"/>
                        <a:t>Priority Mail</a:t>
                      </a:r>
                      <a:endParaRPr lang="en-US"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t>4.1%</a:t>
                      </a:r>
                      <a:endParaRPr lang="en-US" sz="16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0002"/>
                  </a:ext>
                </a:extLst>
              </a:tr>
              <a:tr h="358910">
                <a:tc>
                  <a:txBody>
                    <a:bodyPr/>
                    <a:lstStyle/>
                    <a:p>
                      <a:pPr lvl="1"/>
                      <a:r>
                        <a:rPr lang="en-US" sz="1600" dirty="0"/>
                        <a:t>Priority Mail Commercial</a:t>
                      </a:r>
                      <a:endParaRPr lang="en-US" sz="1600" dirty="0">
                        <a:latin typeface="Calibri" panose="020F0502020204030204" pitchFamily="34" charset="0"/>
                      </a:endParaRPr>
                    </a:p>
                  </a:txBody>
                  <a:tcPr anchor="ctr"/>
                </a:tc>
                <a:tc>
                  <a:txBody>
                    <a:bodyPr/>
                    <a:lstStyle/>
                    <a:p>
                      <a:pPr algn="ctr"/>
                      <a:r>
                        <a:rPr lang="en-US" sz="1600" dirty="0"/>
                        <a:t>2.9%</a:t>
                      </a:r>
                      <a:endParaRPr lang="en-US" sz="1600" dirty="0">
                        <a:latin typeface="Calibri" panose="020F0502020204030204" pitchFamily="34" charset="0"/>
                      </a:endParaRPr>
                    </a:p>
                  </a:txBody>
                  <a:tcPr anchor="ctr"/>
                </a:tc>
                <a:extLst>
                  <a:ext uri="{0D108BD9-81ED-4DB2-BD59-A6C34878D82A}">
                    <a16:rowId xmlns:a16="http://schemas.microsoft.com/office/drawing/2014/main" xmlns="" val="10003"/>
                  </a:ext>
                </a:extLst>
              </a:tr>
              <a:tr h="388576">
                <a:tc>
                  <a:txBody>
                    <a:bodyPr/>
                    <a:lstStyle/>
                    <a:p>
                      <a:pPr lvl="1" algn="l"/>
                      <a:r>
                        <a:rPr lang="en-US" sz="1600" dirty="0"/>
                        <a:t>Priority Mail Retail</a:t>
                      </a:r>
                      <a:endParaRPr lang="en-US"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t>4.9%</a:t>
                      </a:r>
                      <a:endParaRPr lang="en-US" sz="16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0004"/>
                  </a:ext>
                </a:extLst>
              </a:tr>
              <a:tr h="422120">
                <a:tc>
                  <a:txBody>
                    <a:bodyPr/>
                    <a:lstStyle/>
                    <a:p>
                      <a:pPr algn="l"/>
                      <a:r>
                        <a:rPr lang="en-US" sz="1600" dirty="0"/>
                        <a:t>Priority Mail Express</a:t>
                      </a:r>
                      <a:endParaRPr lang="en-US"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t>3.5</a:t>
                      </a:r>
                      <a:r>
                        <a:rPr lang="en-US" sz="1600" baseline="0" dirty="0"/>
                        <a:t>%</a:t>
                      </a:r>
                      <a:endParaRPr lang="en-US" sz="16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0005"/>
                  </a:ext>
                </a:extLst>
              </a:tr>
              <a:tr h="422120">
                <a:tc>
                  <a:txBody>
                    <a:bodyPr/>
                    <a:lstStyle/>
                    <a:p>
                      <a:pPr algn="l"/>
                      <a:r>
                        <a:rPr lang="en-US" sz="1600" dirty="0"/>
                        <a:t>First-Class Package</a:t>
                      </a:r>
                      <a:r>
                        <a:rPr lang="en-US" sz="1600" baseline="0" dirty="0"/>
                        <a:t> Service</a:t>
                      </a:r>
                      <a:endParaRPr lang="en-US"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baseline="0" dirty="0"/>
                        <a:t>2.6%</a:t>
                      </a:r>
                      <a:endParaRPr lang="en-US" sz="1600" dirty="0">
                        <a:solidFill>
                          <a:schemeClr val="tx1"/>
                        </a:solidFill>
                        <a:latin typeface="Calibri" panose="020F0502020204030204" pitchFamily="34" charset="0"/>
                        <a:cs typeface="Calibri" panose="020F0502020204030204" pitchFamily="34" charset="0"/>
                      </a:endParaRPr>
                    </a:p>
                  </a:txBody>
                  <a:tcPr anchor="ctr"/>
                </a:tc>
              </a:tr>
              <a:tr h="422120">
                <a:tc>
                  <a:txBody>
                    <a:bodyPr/>
                    <a:lstStyle/>
                    <a:p>
                      <a:pPr lvl="1" algn="l"/>
                      <a:r>
                        <a:rPr lang="en-US" sz="1600" dirty="0"/>
                        <a:t>First-Class</a:t>
                      </a:r>
                      <a:r>
                        <a:rPr lang="en-US" sz="1600" baseline="0" dirty="0"/>
                        <a:t> Package Service</a:t>
                      </a:r>
                      <a:r>
                        <a:rPr lang="en-US" sz="1600" dirty="0"/>
                        <a:t> Commercial</a:t>
                      </a:r>
                      <a:endParaRPr lang="en-US"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t>2.2%</a:t>
                      </a:r>
                      <a:endParaRPr lang="en-US" sz="1600" dirty="0">
                        <a:solidFill>
                          <a:schemeClr val="tx1"/>
                        </a:solidFill>
                        <a:latin typeface="Calibri" panose="020F0502020204030204" pitchFamily="34" charset="0"/>
                        <a:cs typeface="Calibri" panose="020F0502020204030204" pitchFamily="34" charset="0"/>
                      </a:endParaRPr>
                    </a:p>
                  </a:txBody>
                  <a:tcPr anchor="ctr"/>
                </a:tc>
              </a:tr>
              <a:tr h="422120">
                <a:tc>
                  <a:txBody>
                    <a:bodyPr/>
                    <a:lstStyle/>
                    <a:p>
                      <a:pPr lvl="1" algn="l"/>
                      <a:r>
                        <a:rPr lang="en-US" sz="1600" dirty="0"/>
                        <a:t>First-Class</a:t>
                      </a:r>
                      <a:r>
                        <a:rPr lang="en-US" sz="1600" baseline="0" dirty="0"/>
                        <a:t> Package Service</a:t>
                      </a:r>
                      <a:r>
                        <a:rPr lang="en-US" sz="1600" dirty="0"/>
                        <a:t> Retail</a:t>
                      </a:r>
                      <a:endParaRPr lang="en-US"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t>3.9%</a:t>
                      </a:r>
                      <a:endParaRPr lang="en-US" sz="1600" dirty="0">
                        <a:solidFill>
                          <a:schemeClr val="tx1"/>
                        </a:solidFill>
                        <a:latin typeface="Calibri" panose="020F0502020204030204" pitchFamily="34" charset="0"/>
                        <a:cs typeface="Calibri" panose="020F0502020204030204" pitchFamily="34" charset="0"/>
                      </a:endParaRPr>
                    </a:p>
                  </a:txBody>
                  <a:tcPr anchor="ctr"/>
                </a:tc>
              </a:tr>
              <a:tr h="422120">
                <a:tc>
                  <a:txBody>
                    <a:bodyPr/>
                    <a:lstStyle/>
                    <a:p>
                      <a:pPr algn="l"/>
                      <a:r>
                        <a:rPr lang="en-US" sz="1600" dirty="0"/>
                        <a:t>USPS Retail Ground</a:t>
                      </a:r>
                      <a:endParaRPr lang="en-US"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t>3.9%</a:t>
                      </a:r>
                      <a:endParaRPr lang="en-US" sz="1600" dirty="0">
                        <a:solidFill>
                          <a:schemeClr val="tx1"/>
                        </a:solidFill>
                        <a:latin typeface="Calibri" panose="020F0502020204030204" pitchFamily="34" charset="0"/>
                        <a:cs typeface="Calibri" panose="020F0502020204030204" pitchFamily="34" charset="0"/>
                      </a:endParaRPr>
                    </a:p>
                  </a:txBody>
                  <a:tcPr anchor="ctr"/>
                </a:tc>
              </a:tr>
              <a:tr h="422120">
                <a:tc>
                  <a:txBody>
                    <a:bodyPr/>
                    <a:lstStyle/>
                    <a:p>
                      <a:pPr algn="l"/>
                      <a:r>
                        <a:rPr lang="en-US" sz="1600" dirty="0"/>
                        <a:t>International (Outbound)</a:t>
                      </a:r>
                      <a:endParaRPr lang="en-US"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baseline="0" dirty="0"/>
                        <a:t>6.5%</a:t>
                      </a:r>
                      <a:endParaRPr lang="en-US" sz="1600" dirty="0">
                        <a:solidFill>
                          <a:schemeClr val="tx1"/>
                        </a:solidFill>
                        <a:latin typeface="Calibri" panose="020F0502020204030204" pitchFamily="34" charset="0"/>
                        <a:cs typeface="Calibri" panose="020F0502020204030204" pitchFamily="34" charset="0"/>
                      </a:endParaRPr>
                    </a:p>
                  </a:txBody>
                  <a:tcPr anchor="ctr"/>
                </a:tc>
              </a:tr>
            </a:tbl>
          </a:graphicData>
        </a:graphic>
      </p:graphicFrame>
    </p:spTree>
    <p:extLst>
      <p:ext uri="{BB962C8B-B14F-4D97-AF65-F5344CB8AC3E}">
        <p14:creationId xmlns:p14="http://schemas.microsoft.com/office/powerpoint/2010/main" val="2224417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262" y="5144028"/>
            <a:ext cx="8537606" cy="1631216"/>
          </a:xfrm>
          <a:prstGeom prst="rect">
            <a:avLst/>
          </a:prstGeom>
          <a:noFill/>
        </p:spPr>
        <p:txBody>
          <a:bodyPr wrap="square" rtlCol="0">
            <a:spAutoFit/>
          </a:bodyPr>
          <a:lstStyle/>
          <a:p>
            <a:pPr marL="285750" indent="-285750">
              <a:buFont typeface="Arial" panose="020B0604020202020204" pitchFamily="34" charset="0"/>
              <a:buChar char="•"/>
            </a:pPr>
            <a:r>
              <a:rPr lang="en-US" sz="2000" b="0" dirty="0">
                <a:solidFill>
                  <a:schemeClr val="tx1"/>
                </a:solidFill>
              </a:rPr>
              <a:t>Continuing DIM weight pricing for Parcel Select over 1 cubic foot, using a divisor of 166.</a:t>
            </a:r>
          </a:p>
          <a:p>
            <a:pPr marL="285750" indent="-285750">
              <a:buFont typeface="Arial" panose="020B0604020202020204" pitchFamily="34" charset="0"/>
              <a:buChar char="•"/>
            </a:pPr>
            <a:r>
              <a:rPr lang="en-US" sz="2000" b="0" dirty="0">
                <a:solidFill>
                  <a:schemeClr val="tx1"/>
                </a:solidFill>
              </a:rPr>
              <a:t>Adding DIM weight pricing for Retail Ground to align with our other parcel offerings</a:t>
            </a:r>
          </a:p>
          <a:p>
            <a:pPr marL="285750" indent="-285750">
              <a:buFont typeface="Arial" panose="020B0604020202020204" pitchFamily="34" charset="0"/>
              <a:buChar char="•"/>
            </a:pPr>
            <a:r>
              <a:rPr lang="en-US" sz="2000" b="0" dirty="0">
                <a:solidFill>
                  <a:schemeClr val="tx1"/>
                </a:solidFill>
              </a:rPr>
              <a:t>Adding a $0.20 fee for </a:t>
            </a:r>
            <a:r>
              <a:rPr lang="en-US" sz="2000" b="0" dirty="0" err="1">
                <a:solidFill>
                  <a:schemeClr val="tx1"/>
                </a:solidFill>
              </a:rPr>
              <a:t>Unmanifested</a:t>
            </a:r>
            <a:r>
              <a:rPr lang="en-US" sz="2000" b="0" dirty="0">
                <a:solidFill>
                  <a:schemeClr val="tx1"/>
                </a:solidFill>
              </a:rPr>
              <a:t> Parcels </a:t>
            </a:r>
          </a:p>
        </p:txBody>
      </p:sp>
      <p:sp>
        <p:nvSpPr>
          <p:cNvPr id="7" name="TextBox 6">
            <a:extLst>
              <a:ext uri="{FF2B5EF4-FFF2-40B4-BE49-F238E27FC236}">
                <a16:creationId xmlns:a16="http://schemas.microsoft.com/office/drawing/2014/main" xmlns="" id="{61914C9B-7F46-405A-9C99-FF69550C6109}"/>
              </a:ext>
            </a:extLst>
          </p:cNvPr>
          <p:cNvSpPr txBox="1"/>
          <p:nvPr/>
        </p:nvSpPr>
        <p:spPr>
          <a:xfrm>
            <a:off x="4130842" y="22126"/>
            <a:ext cx="5013158" cy="954107"/>
          </a:xfrm>
          <a:prstGeom prst="rect">
            <a:avLst/>
          </a:prstGeom>
          <a:noFill/>
        </p:spPr>
        <p:txBody>
          <a:bodyPr wrap="square" rtlCol="0">
            <a:spAutoFit/>
          </a:bodyPr>
          <a:lstStyle/>
          <a:p>
            <a:pPr algn="r"/>
            <a:r>
              <a:rPr lang="en-US" sz="2800" dirty="0">
                <a:solidFill>
                  <a:schemeClr val="bg1"/>
                </a:solidFill>
              </a:rPr>
              <a:t>Competitive Products</a:t>
            </a:r>
          </a:p>
          <a:p>
            <a:pPr algn="r"/>
            <a:r>
              <a:rPr lang="en-US" sz="2800" dirty="0">
                <a:solidFill>
                  <a:schemeClr val="bg1"/>
                </a:solidFill>
              </a:rPr>
              <a:t>2020 Price Change</a:t>
            </a:r>
          </a:p>
        </p:txBody>
      </p:sp>
      <p:graphicFrame>
        <p:nvGraphicFramePr>
          <p:cNvPr id="6" name="Table 5"/>
          <p:cNvGraphicFramePr>
            <a:graphicFrameLocks noGrp="1"/>
          </p:cNvGraphicFramePr>
          <p:nvPr>
            <p:extLst>
              <p:ext uri="{D42A27DB-BD31-4B8C-83A1-F6EECF244321}">
                <p14:modId xmlns:p14="http://schemas.microsoft.com/office/powerpoint/2010/main" val="2250417466"/>
              </p:ext>
            </p:extLst>
          </p:nvPr>
        </p:nvGraphicFramePr>
        <p:xfrm>
          <a:off x="2387498" y="1032091"/>
          <a:ext cx="4397133" cy="4056078"/>
        </p:xfrm>
        <a:graphic>
          <a:graphicData uri="http://schemas.openxmlformats.org/drawingml/2006/table">
            <a:tbl>
              <a:tblPr firstRow="1" bandRow="1">
                <a:tableStyleId>{5C22544A-7EE6-4342-B048-85BDC9FD1C3A}</a:tableStyleId>
              </a:tblPr>
              <a:tblGrid>
                <a:gridCol w="3022464">
                  <a:extLst>
                    <a:ext uri="{9D8B030D-6E8A-4147-A177-3AD203B41FA5}">
                      <a16:colId xmlns:a16="http://schemas.microsoft.com/office/drawing/2014/main" xmlns="" val="20000"/>
                    </a:ext>
                  </a:extLst>
                </a:gridCol>
                <a:gridCol w="1374669">
                  <a:extLst>
                    <a:ext uri="{9D8B030D-6E8A-4147-A177-3AD203B41FA5}">
                      <a16:colId xmlns:a16="http://schemas.microsoft.com/office/drawing/2014/main" xmlns="" val="20001"/>
                    </a:ext>
                  </a:extLst>
                </a:gridCol>
              </a:tblGrid>
              <a:tr h="432011">
                <a:tc>
                  <a:txBody>
                    <a:bodyPr/>
                    <a:lstStyle/>
                    <a:p>
                      <a:pPr algn="l"/>
                      <a:r>
                        <a:rPr lang="en-US" sz="1600" dirty="0">
                          <a:solidFill>
                            <a:schemeClr val="tx1"/>
                          </a:solidFill>
                        </a:rPr>
                        <a:t>Competitive Prices</a:t>
                      </a:r>
                    </a:p>
                  </a:txBody>
                  <a:tcPr anchor="ctr"/>
                </a:tc>
                <a:tc>
                  <a:txBody>
                    <a:bodyPr/>
                    <a:lstStyle/>
                    <a:p>
                      <a:pPr algn="ctr"/>
                      <a:r>
                        <a:rPr lang="en-US" sz="1400" dirty="0">
                          <a:solidFill>
                            <a:schemeClr val="tx1"/>
                          </a:solidFill>
                        </a:rPr>
                        <a:t>Jan. 2020</a:t>
                      </a:r>
                    </a:p>
                  </a:txBody>
                  <a:tcPr anchor="ctr"/>
                </a:tc>
                <a:extLst>
                  <a:ext uri="{0D108BD9-81ED-4DB2-BD59-A6C34878D82A}">
                    <a16:rowId xmlns:a16="http://schemas.microsoft.com/office/drawing/2014/main" xmlns="" val="10000"/>
                  </a:ext>
                </a:extLst>
              </a:tr>
              <a:tr h="451981">
                <a:tc>
                  <a:txBody>
                    <a:bodyPr/>
                    <a:lstStyle/>
                    <a:p>
                      <a:pPr algn="l"/>
                      <a:r>
                        <a:rPr lang="en-US" sz="1600" b="1" dirty="0"/>
                        <a:t>Product</a:t>
                      </a:r>
                      <a:endParaRPr lang="en-US" sz="1600" b="1"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400" b="1" dirty="0"/>
                        <a:t>% Change</a:t>
                      </a:r>
                      <a:endParaRPr lang="en-US" sz="1400" b="1"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0001"/>
                  </a:ext>
                </a:extLst>
              </a:tr>
              <a:tr h="377356">
                <a:tc>
                  <a:txBody>
                    <a:bodyPr/>
                    <a:lstStyle/>
                    <a:p>
                      <a:pPr algn="l"/>
                      <a:r>
                        <a:rPr lang="en-US" sz="1600" dirty="0"/>
                        <a:t>Parcel Select (Non-Lightweight)</a:t>
                      </a:r>
                      <a:endParaRPr lang="en-US"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t>2.5%</a:t>
                      </a:r>
                      <a:endParaRPr lang="en-US" sz="16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0002"/>
                  </a:ext>
                </a:extLst>
              </a:tr>
              <a:tr h="358910">
                <a:tc>
                  <a:txBody>
                    <a:bodyPr/>
                    <a:lstStyle/>
                    <a:p>
                      <a:pPr lvl="1" algn="l"/>
                      <a:r>
                        <a:rPr lang="en-US" sz="1600" dirty="0"/>
                        <a:t>DDU</a:t>
                      </a:r>
                      <a:endParaRPr lang="en-US"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t>2.0%</a:t>
                      </a:r>
                      <a:endParaRPr lang="en-US" sz="16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0003"/>
                  </a:ext>
                </a:extLst>
              </a:tr>
              <a:tr h="388576">
                <a:tc>
                  <a:txBody>
                    <a:bodyPr/>
                    <a:lstStyle/>
                    <a:p>
                      <a:pPr lvl="1" algn="l"/>
                      <a:r>
                        <a:rPr lang="en-US" sz="1600" dirty="0"/>
                        <a:t>DSCF</a:t>
                      </a:r>
                      <a:endParaRPr lang="en-US"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t>1.8%</a:t>
                      </a:r>
                      <a:endParaRPr lang="en-US" sz="16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0004"/>
                  </a:ext>
                </a:extLst>
              </a:tr>
              <a:tr h="422120">
                <a:tc>
                  <a:txBody>
                    <a:bodyPr/>
                    <a:lstStyle/>
                    <a:p>
                      <a:pPr lvl="1" algn="l"/>
                      <a:r>
                        <a:rPr lang="en-US" sz="1600" dirty="0"/>
                        <a:t>DNDC</a:t>
                      </a:r>
                      <a:endParaRPr lang="en-US"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t>2.8%</a:t>
                      </a:r>
                      <a:endParaRPr lang="en-US" sz="16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0005"/>
                  </a:ext>
                </a:extLst>
              </a:tr>
              <a:tr h="422120">
                <a:tc>
                  <a:txBody>
                    <a:bodyPr/>
                    <a:lstStyle/>
                    <a:p>
                      <a:pPr algn="l"/>
                      <a:r>
                        <a:rPr lang="en-US" sz="1600" dirty="0"/>
                        <a:t>Parcel Select Ground (End-to-End)</a:t>
                      </a:r>
                      <a:endParaRPr lang="en-US"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t>3.9%</a:t>
                      </a:r>
                      <a:endParaRPr lang="en-US" sz="1600" dirty="0">
                        <a:solidFill>
                          <a:schemeClr val="tx1"/>
                        </a:solidFill>
                        <a:latin typeface="Calibri" panose="020F0502020204030204" pitchFamily="34" charset="0"/>
                        <a:cs typeface="Calibri" panose="020F0502020204030204" pitchFamily="34" charset="0"/>
                      </a:endParaRPr>
                    </a:p>
                  </a:txBody>
                  <a:tcPr anchor="ctr"/>
                </a:tc>
              </a:tr>
              <a:tr h="422120">
                <a:tc>
                  <a:txBody>
                    <a:bodyPr/>
                    <a:lstStyle/>
                    <a:p>
                      <a:pPr marL="0" algn="l" defTabSz="914400" rtl="0" eaLnBrk="1" latinLnBrk="0" hangingPunct="1"/>
                      <a:r>
                        <a:rPr lang="en-US" sz="1600" dirty="0"/>
                        <a:t>Parcel</a:t>
                      </a:r>
                      <a:r>
                        <a:rPr lang="en-US" sz="1600" baseline="0" dirty="0"/>
                        <a:t> Select Lightweight </a:t>
                      </a:r>
                      <a:r>
                        <a:rPr lang="en-US" sz="1050" kern="1200" baseline="0" dirty="0"/>
                        <a:t>(PSLW)</a:t>
                      </a:r>
                      <a:endParaRPr lang="en-US" sz="1050" kern="1200" baseline="0" dirty="0">
                        <a:solidFill>
                          <a:schemeClr val="tx1"/>
                        </a:solidFill>
                        <a:latin typeface="Calibri" panose="020F0502020204030204" pitchFamily="34" charset="0"/>
                        <a:ea typeface="+mn-ea"/>
                        <a:cs typeface="Calibri" panose="020F0502020204030204" pitchFamily="34" charset="0"/>
                      </a:endParaRPr>
                    </a:p>
                  </a:txBody>
                  <a:tcPr anchor="ctr"/>
                </a:tc>
                <a:tc>
                  <a:txBody>
                    <a:bodyPr/>
                    <a:lstStyle/>
                    <a:p>
                      <a:pPr algn="ctr"/>
                      <a:r>
                        <a:rPr lang="en-US" sz="1600" dirty="0"/>
                        <a:t> 4.2%</a:t>
                      </a:r>
                      <a:endParaRPr lang="en-US" sz="1600" b="0" dirty="0">
                        <a:solidFill>
                          <a:schemeClr val="tx2"/>
                        </a:solidFill>
                        <a:latin typeface="Calibri" panose="020F0502020204030204" pitchFamily="34" charset="0"/>
                        <a:cs typeface="Calibri" panose="020F0502020204030204" pitchFamily="34" charset="0"/>
                      </a:endParaRPr>
                    </a:p>
                  </a:txBody>
                  <a:tcPr anchor="ctr"/>
                </a:tc>
              </a:tr>
              <a:tr h="422120">
                <a:tc>
                  <a:txBody>
                    <a:bodyPr/>
                    <a:lstStyle/>
                    <a:p>
                      <a:pPr algn="l"/>
                      <a:r>
                        <a:rPr lang="en-US" sz="1600" dirty="0"/>
                        <a:t>Parcel</a:t>
                      </a:r>
                      <a:r>
                        <a:rPr lang="en-US" sz="1600" baseline="0" dirty="0"/>
                        <a:t> Return Service </a:t>
                      </a:r>
                      <a:r>
                        <a:rPr lang="en-US" sz="1050" baseline="0" dirty="0"/>
                        <a:t>(PRS)</a:t>
                      </a:r>
                      <a:endParaRPr lang="en-US"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t>4.9%</a:t>
                      </a:r>
                      <a:endParaRPr lang="en-US" sz="1600" dirty="0">
                        <a:solidFill>
                          <a:schemeClr val="tx1"/>
                        </a:solidFill>
                        <a:latin typeface="Calibri" panose="020F0502020204030204" pitchFamily="34" charset="0"/>
                        <a:cs typeface="Calibri" panose="020F0502020204030204" pitchFamily="34" charset="0"/>
                      </a:endParaRPr>
                    </a:p>
                  </a:txBody>
                  <a:tcPr anchor="ctr"/>
                </a:tc>
              </a:tr>
            </a:tbl>
          </a:graphicData>
        </a:graphic>
      </p:graphicFrame>
    </p:spTree>
    <p:extLst>
      <p:ext uri="{BB962C8B-B14F-4D97-AF65-F5344CB8AC3E}">
        <p14:creationId xmlns:p14="http://schemas.microsoft.com/office/powerpoint/2010/main" val="126613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fld id="{3577FBFA-969B-43D6-AA3A-89C7A1D37F61}" type="slidenum">
              <a:rPr lang="en-US" sz="1000" smtClean="0">
                <a:solidFill>
                  <a:srgbClr val="989A99"/>
                </a:solidFill>
              </a:rPr>
              <a:pPr/>
              <a:t>2</a:t>
            </a:fld>
            <a:endParaRPr lang="en-US" sz="1000" dirty="0">
              <a:solidFill>
                <a:srgbClr val="989A99"/>
              </a:solidFill>
            </a:endParaRPr>
          </a:p>
        </p:txBody>
      </p:sp>
      <p:sp>
        <p:nvSpPr>
          <p:cNvPr id="3075" name="Rectangle 7"/>
          <p:cNvSpPr>
            <a:spLocks noGrp="1" noChangeArrowheads="1"/>
          </p:cNvSpPr>
          <p:nvPr>
            <p:ph type="body" idx="1"/>
          </p:nvPr>
        </p:nvSpPr>
        <p:spPr>
          <a:xfrm>
            <a:off x="713736" y="1049059"/>
            <a:ext cx="7932424" cy="4725084"/>
          </a:xfrm>
        </p:spPr>
        <p:txBody>
          <a:bodyPr/>
          <a:lstStyle/>
          <a:p>
            <a:pPr marL="0" indent="0" eaLnBrk="1" hangingPunct="1">
              <a:buNone/>
            </a:pPr>
            <a:r>
              <a:rPr lang="en-US" dirty="0">
                <a:latin typeface="Arial" panose="020B0604020202020204" pitchFamily="34" charset="0"/>
                <a:cs typeface="Arial" panose="020B0604020202020204" pitchFamily="34" charset="0"/>
              </a:rPr>
              <a:t>Agenda</a:t>
            </a:r>
          </a:p>
          <a:p>
            <a:pPr marL="346075" indent="-346075" eaLnBrk="1" hangingPunct="1"/>
            <a:r>
              <a:rPr lang="en-US" b="0" dirty="0">
                <a:latin typeface="Arial" panose="020B0604020202020204" pitchFamily="34" charset="0"/>
                <a:cs typeface="Arial" panose="020B0604020202020204" pitchFamily="34" charset="0"/>
              </a:rPr>
              <a:t>Overview Market Dominant</a:t>
            </a:r>
          </a:p>
          <a:p>
            <a:pPr marL="693738" lvl="1" indent="-347663" eaLnBrk="1" hangingPunct="1">
              <a:buSzPct val="100000"/>
              <a:buFont typeface="Arial" panose="020B0604020202020204" pitchFamily="34" charset="0"/>
              <a:buChar char="•"/>
            </a:pPr>
            <a:r>
              <a:rPr lang="en-US" sz="2400" b="0" dirty="0">
                <a:latin typeface="Arial" panose="020B0604020202020204" pitchFamily="34" charset="0"/>
                <a:cs typeface="Arial" panose="020B0604020202020204" pitchFamily="34" charset="0"/>
              </a:rPr>
              <a:t>First-Class Mail</a:t>
            </a:r>
            <a:r>
              <a:rPr lang="en-US" sz="2400" b="0" baseline="30000" dirty="0">
                <a:latin typeface="Arial" panose="020B0604020202020204" pitchFamily="34" charset="0"/>
                <a:cs typeface="Arial" panose="020B0604020202020204" pitchFamily="34" charset="0"/>
              </a:rPr>
              <a:t>®</a:t>
            </a:r>
            <a:endParaRPr lang="en-US" sz="2400" b="0" dirty="0">
              <a:solidFill>
                <a:srgbClr val="FF0000"/>
              </a:solidFill>
              <a:latin typeface="Arial" panose="020B0604020202020204" pitchFamily="34" charset="0"/>
              <a:cs typeface="Arial" panose="020B0604020202020204" pitchFamily="34" charset="0"/>
            </a:endParaRPr>
          </a:p>
          <a:p>
            <a:pPr marL="693738" lvl="1" indent="-347663" eaLnBrk="1" hangingPunct="1">
              <a:buSzPct val="100000"/>
              <a:buFont typeface="Arial" panose="020B0604020202020204" pitchFamily="34" charset="0"/>
              <a:buChar char="•"/>
            </a:pPr>
            <a:r>
              <a:rPr lang="en-US" sz="2400" b="0" dirty="0">
                <a:latin typeface="Arial" panose="020B0604020202020204" pitchFamily="34" charset="0"/>
                <a:cs typeface="Arial" panose="020B0604020202020204" pitchFamily="34" charset="0"/>
              </a:rPr>
              <a:t>USPS Marketing Mail</a:t>
            </a:r>
            <a:r>
              <a:rPr lang="en-US" sz="2400" b="0" baseline="30000" dirty="0">
                <a:latin typeface="Arial" panose="020B0604020202020204" pitchFamily="34" charset="0"/>
                <a:cs typeface="Arial" panose="020B0604020202020204" pitchFamily="34" charset="0"/>
              </a:rPr>
              <a:t>®</a:t>
            </a:r>
            <a:endParaRPr lang="en-US" sz="2400" b="0" dirty="0">
              <a:latin typeface="Arial" panose="020B0604020202020204" pitchFamily="34" charset="0"/>
              <a:cs typeface="Arial" panose="020B0604020202020204" pitchFamily="34" charset="0"/>
            </a:endParaRPr>
          </a:p>
          <a:p>
            <a:pPr marL="693738" lvl="1" indent="-347663" eaLnBrk="1" hangingPunct="1">
              <a:buSzPct val="100000"/>
              <a:buFont typeface="Arial" panose="020B0604020202020204" pitchFamily="34" charset="0"/>
              <a:buChar char="•"/>
            </a:pPr>
            <a:r>
              <a:rPr lang="en-US" sz="2400" b="0" dirty="0">
                <a:latin typeface="Arial" panose="020B0604020202020204" pitchFamily="34" charset="0"/>
                <a:cs typeface="Arial" panose="020B0604020202020204" pitchFamily="34" charset="0"/>
              </a:rPr>
              <a:t>Periodicals</a:t>
            </a:r>
            <a:r>
              <a:rPr lang="en-US" sz="2400" b="0" baseline="30000" dirty="0">
                <a:latin typeface="Arial" panose="020B0604020202020204" pitchFamily="34" charset="0"/>
                <a:cs typeface="Arial" panose="020B0604020202020204" pitchFamily="34" charset="0"/>
              </a:rPr>
              <a:t>®</a:t>
            </a:r>
            <a:endParaRPr lang="en-US" sz="2400" b="0" dirty="0">
              <a:latin typeface="Arial" panose="020B0604020202020204" pitchFamily="34" charset="0"/>
              <a:cs typeface="Arial" panose="020B0604020202020204" pitchFamily="34" charset="0"/>
            </a:endParaRPr>
          </a:p>
          <a:p>
            <a:pPr marL="693738" lvl="1" indent="-347663" eaLnBrk="1" hangingPunct="1">
              <a:buSzPct val="100000"/>
              <a:buFont typeface="Arial" panose="020B0604020202020204" pitchFamily="34" charset="0"/>
              <a:buChar char="•"/>
            </a:pPr>
            <a:r>
              <a:rPr lang="en-US" sz="2400" b="0" dirty="0">
                <a:latin typeface="Arial" panose="020B0604020202020204" pitchFamily="34" charset="0"/>
                <a:cs typeface="Arial" panose="020B0604020202020204" pitchFamily="34" charset="0"/>
              </a:rPr>
              <a:t>Package Services</a:t>
            </a:r>
          </a:p>
          <a:p>
            <a:pPr marL="693738" lvl="1" indent="-347663" eaLnBrk="1" hangingPunct="1">
              <a:buSzPct val="100000"/>
              <a:buFont typeface="Arial" panose="020B0604020202020204" pitchFamily="34" charset="0"/>
              <a:buChar char="•"/>
            </a:pPr>
            <a:r>
              <a:rPr lang="en-US" sz="2400" b="0" dirty="0">
                <a:latin typeface="Arial" panose="020B0604020202020204" pitchFamily="34" charset="0"/>
                <a:cs typeface="Arial" panose="020B0604020202020204" pitchFamily="34" charset="0"/>
              </a:rPr>
              <a:t>Extra Services</a:t>
            </a:r>
          </a:p>
          <a:p>
            <a:pPr marL="693738" lvl="1" indent="-347663" eaLnBrk="1" hangingPunct="1">
              <a:buSzPct val="100000"/>
              <a:buFont typeface="Arial" panose="020B0604020202020204" pitchFamily="34" charset="0"/>
              <a:buChar char="•"/>
            </a:pPr>
            <a:r>
              <a:rPr lang="en-US" sz="2400" b="0" dirty="0">
                <a:latin typeface="Arial" panose="020B0604020202020204" pitchFamily="34" charset="0"/>
                <a:cs typeface="Arial" panose="020B0604020202020204" pitchFamily="34" charset="0"/>
              </a:rPr>
              <a:t>Promotions</a:t>
            </a:r>
          </a:p>
          <a:p>
            <a:pPr marL="293688" indent="-347663" eaLnBrk="1" hangingPunct="1">
              <a:buSzPct val="100000"/>
            </a:pPr>
            <a:r>
              <a:rPr lang="en-US" b="0" dirty="0">
                <a:latin typeface="Arial" panose="020B0604020202020204" pitchFamily="34" charset="0"/>
                <a:cs typeface="Arial" panose="020B0604020202020204" pitchFamily="34" charset="0"/>
              </a:rPr>
              <a:t>Overview Competitive</a:t>
            </a:r>
          </a:p>
          <a:p>
            <a:pPr marL="228600" indent="-228600" eaLnBrk="1" hangingPunct="1">
              <a:buFont typeface="Wingdings" pitchFamily="2" charset="2"/>
              <a:buNone/>
            </a:pPr>
            <a:endParaRPr lang="en-US" sz="2400" b="0" dirty="0">
              <a:latin typeface="Arial" panose="020B0604020202020204" pitchFamily="34" charset="0"/>
              <a:cs typeface="Arial" panose="020B0604020202020204" pitchFamily="34" charset="0"/>
            </a:endParaRPr>
          </a:p>
        </p:txBody>
      </p:sp>
      <p:sp>
        <p:nvSpPr>
          <p:cNvPr id="4" name="TextBox 3"/>
          <p:cNvSpPr txBox="1"/>
          <p:nvPr/>
        </p:nvSpPr>
        <p:spPr>
          <a:xfrm>
            <a:off x="5608096" y="371475"/>
            <a:ext cx="3382657" cy="523220"/>
          </a:xfrm>
          <a:prstGeom prst="rect">
            <a:avLst/>
          </a:prstGeom>
          <a:noFill/>
        </p:spPr>
        <p:txBody>
          <a:bodyPr wrap="none" rtlCol="0">
            <a:spAutoFit/>
          </a:bodyPr>
          <a:lstStyle/>
          <a:p>
            <a:pPr algn="r"/>
            <a:r>
              <a:rPr lang="en-US" sz="2800" dirty="0">
                <a:solidFill>
                  <a:schemeClr val="bg1"/>
                </a:solidFill>
              </a:rPr>
              <a:t>2020 Price Change</a:t>
            </a:r>
          </a:p>
        </p:txBody>
      </p:sp>
    </p:spTree>
    <p:extLst>
      <p:ext uri="{BB962C8B-B14F-4D97-AF65-F5344CB8AC3E}">
        <p14:creationId xmlns:p14="http://schemas.microsoft.com/office/powerpoint/2010/main" val="680310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Line 2"/>
          <p:cNvSpPr>
            <a:spLocks noChangeShapeType="1"/>
          </p:cNvSpPr>
          <p:nvPr/>
        </p:nvSpPr>
        <p:spPr bwMode="auto">
          <a:xfrm>
            <a:off x="273050" y="1963611"/>
            <a:ext cx="8362950" cy="127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37892" name="Line 3"/>
          <p:cNvSpPr>
            <a:spLocks noChangeShapeType="1"/>
          </p:cNvSpPr>
          <p:nvPr/>
        </p:nvSpPr>
        <p:spPr bwMode="auto">
          <a:xfrm>
            <a:off x="8207375" y="1985836"/>
            <a:ext cx="0" cy="2124075"/>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37893" name="Line 4"/>
          <p:cNvSpPr>
            <a:spLocks noChangeShapeType="1"/>
          </p:cNvSpPr>
          <p:nvPr/>
        </p:nvSpPr>
        <p:spPr bwMode="auto">
          <a:xfrm>
            <a:off x="277813" y="4114673"/>
            <a:ext cx="8362950" cy="127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37894" name="Text Box 5"/>
          <p:cNvSpPr txBox="1">
            <a:spLocks noChangeArrowheads="1"/>
          </p:cNvSpPr>
          <p:nvPr/>
        </p:nvSpPr>
        <p:spPr bwMode="auto">
          <a:xfrm>
            <a:off x="7350125" y="2752598"/>
            <a:ext cx="1749425" cy="707886"/>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1" hangingPunct="1">
              <a:spcBef>
                <a:spcPct val="50000"/>
              </a:spcBef>
              <a:buFont typeface="Wingdings" pitchFamily="2" charset="2"/>
              <a:buNone/>
            </a:pPr>
            <a:r>
              <a:rPr lang="en-US" altLang="en-US" sz="1600" b="1" dirty="0">
                <a:solidFill>
                  <a:srgbClr val="000066"/>
                </a:solidFill>
                <a:cs typeface="Arial" charset="0"/>
              </a:rPr>
              <a:t>Prices Change</a:t>
            </a:r>
          </a:p>
          <a:p>
            <a:pPr algn="ctr" eaLnBrk="1" hangingPunct="1">
              <a:spcBef>
                <a:spcPct val="50000"/>
              </a:spcBef>
              <a:buFont typeface="Wingdings" pitchFamily="2" charset="2"/>
              <a:buNone/>
            </a:pPr>
            <a:r>
              <a:rPr lang="en-US" altLang="en-US" sz="1600" b="1" dirty="0">
                <a:solidFill>
                  <a:srgbClr val="000066"/>
                </a:solidFill>
                <a:cs typeface="Arial" charset="0"/>
              </a:rPr>
              <a:t>Jan 26, 2020</a:t>
            </a:r>
          </a:p>
        </p:txBody>
      </p:sp>
      <p:sp>
        <p:nvSpPr>
          <p:cNvPr id="37895" name="Rectangle 6"/>
          <p:cNvSpPr>
            <a:spLocks noChangeArrowheads="1"/>
          </p:cNvSpPr>
          <p:nvPr/>
        </p:nvSpPr>
        <p:spPr bwMode="auto">
          <a:xfrm>
            <a:off x="5053013" y="1687386"/>
            <a:ext cx="3107166" cy="531595"/>
          </a:xfrm>
          <a:prstGeom prst="rect">
            <a:avLst/>
          </a:prstGeom>
          <a:gradFill rotWithShape="1">
            <a:gsLst>
              <a:gs pos="0">
                <a:srgbClr val="99FF66">
                  <a:gamma/>
                  <a:shade val="46275"/>
                  <a:invGamma/>
                </a:srgbClr>
              </a:gs>
              <a:gs pos="50000">
                <a:srgbClr val="99FF66"/>
              </a:gs>
              <a:gs pos="100000">
                <a:srgbClr val="99FF66">
                  <a:gamma/>
                  <a:shade val="46275"/>
                  <a:invGamma/>
                </a:srgb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1" hangingPunct="1">
              <a:buFont typeface="Wingdings" pitchFamily="2" charset="2"/>
              <a:buNone/>
            </a:pPr>
            <a:r>
              <a:rPr lang="en-US" altLang="en-US" sz="1600" b="1" dirty="0">
                <a:solidFill>
                  <a:srgbClr val="000066"/>
                </a:solidFill>
                <a:cs typeface="Arial" charset="0"/>
              </a:rPr>
              <a:t>Implementation</a:t>
            </a:r>
          </a:p>
        </p:txBody>
      </p:sp>
      <p:sp>
        <p:nvSpPr>
          <p:cNvPr id="37896" name="Rectangle 7"/>
          <p:cNvSpPr>
            <a:spLocks noChangeArrowheads="1"/>
          </p:cNvSpPr>
          <p:nvPr/>
        </p:nvSpPr>
        <p:spPr bwMode="auto">
          <a:xfrm>
            <a:off x="2286000" y="1687914"/>
            <a:ext cx="2765425" cy="547688"/>
          </a:xfrm>
          <a:prstGeom prst="rect">
            <a:avLst/>
          </a:prstGeom>
          <a:gradFill rotWithShape="1">
            <a:gsLst>
              <a:gs pos="0">
                <a:srgbClr val="EAEAEA">
                  <a:gamma/>
                  <a:shade val="46275"/>
                  <a:invGamma/>
                </a:srgbClr>
              </a:gs>
              <a:gs pos="50000">
                <a:srgbClr val="EAEAEA"/>
              </a:gs>
              <a:gs pos="100000">
                <a:srgbClr val="EAEAEA">
                  <a:gamma/>
                  <a:shade val="46275"/>
                  <a:invGamma/>
                </a:srgb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1" hangingPunct="1">
              <a:buFont typeface="Wingdings" pitchFamily="2" charset="2"/>
              <a:buNone/>
            </a:pPr>
            <a:r>
              <a:rPr lang="en-US" altLang="en-US" sz="1600" b="1" dirty="0">
                <a:solidFill>
                  <a:srgbClr val="000066"/>
                </a:solidFill>
                <a:cs typeface="Arial" charset="0"/>
              </a:rPr>
              <a:t>Regulatory Review</a:t>
            </a:r>
          </a:p>
        </p:txBody>
      </p:sp>
      <p:sp>
        <p:nvSpPr>
          <p:cNvPr id="37897" name="Text Box 8"/>
          <p:cNvSpPr txBox="1">
            <a:spLocks noChangeArrowheads="1"/>
          </p:cNvSpPr>
          <p:nvPr/>
        </p:nvSpPr>
        <p:spPr bwMode="auto">
          <a:xfrm>
            <a:off x="188913" y="2309686"/>
            <a:ext cx="1543050" cy="284162"/>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1" hangingPunct="1">
              <a:spcBef>
                <a:spcPct val="50000"/>
              </a:spcBef>
              <a:buFont typeface="Wingdings" pitchFamily="2" charset="2"/>
              <a:buNone/>
            </a:pPr>
            <a:r>
              <a:rPr lang="en-US" altLang="en-US" sz="1200" b="1" dirty="0">
                <a:solidFill>
                  <a:srgbClr val="000066"/>
                </a:solidFill>
                <a:cs typeface="Arial" charset="0"/>
              </a:rPr>
              <a:t>Governors’ Vote</a:t>
            </a:r>
          </a:p>
        </p:txBody>
      </p:sp>
      <p:sp>
        <p:nvSpPr>
          <p:cNvPr id="37898" name="Line 9"/>
          <p:cNvSpPr>
            <a:spLocks noChangeShapeType="1"/>
          </p:cNvSpPr>
          <p:nvPr/>
        </p:nvSpPr>
        <p:spPr bwMode="auto">
          <a:xfrm>
            <a:off x="1485900" y="1958848"/>
            <a:ext cx="0" cy="3508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37899" name="Text Box 10"/>
          <p:cNvSpPr txBox="1">
            <a:spLocks noChangeArrowheads="1"/>
          </p:cNvSpPr>
          <p:nvPr/>
        </p:nvSpPr>
        <p:spPr bwMode="auto">
          <a:xfrm>
            <a:off x="320675" y="4400423"/>
            <a:ext cx="1543050" cy="284163"/>
          </a:xfrm>
          <a:prstGeom prst="rect">
            <a:avLst/>
          </a:prstGeom>
          <a:gradFill rotWithShape="1">
            <a:gsLst>
              <a:gs pos="0">
                <a:srgbClr val="FFFF00">
                  <a:gamma/>
                  <a:shade val="46275"/>
                  <a:invGamma/>
                </a:srgbClr>
              </a:gs>
              <a:gs pos="50000">
                <a:srgbClr val="FFFF00"/>
              </a:gs>
              <a:gs pos="100000">
                <a:srgbClr val="FFFF00">
                  <a:gamma/>
                  <a:shade val="46275"/>
                  <a:invGamma/>
                </a:srgb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1" hangingPunct="1">
              <a:spcBef>
                <a:spcPct val="50000"/>
              </a:spcBef>
              <a:buFont typeface="Wingdings" pitchFamily="2" charset="2"/>
              <a:buNone/>
            </a:pPr>
            <a:r>
              <a:rPr lang="en-US" altLang="en-US" sz="1200" b="1" dirty="0">
                <a:solidFill>
                  <a:srgbClr val="000066"/>
                </a:solidFill>
                <a:cs typeface="Arial" charset="0"/>
              </a:rPr>
              <a:t>Governors’ Vote</a:t>
            </a:r>
          </a:p>
        </p:txBody>
      </p:sp>
      <p:sp>
        <p:nvSpPr>
          <p:cNvPr id="37900" name="Line 11"/>
          <p:cNvSpPr>
            <a:spLocks noChangeShapeType="1"/>
          </p:cNvSpPr>
          <p:nvPr/>
        </p:nvSpPr>
        <p:spPr bwMode="auto">
          <a:xfrm>
            <a:off x="941388" y="4151186"/>
            <a:ext cx="0" cy="241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37901" name="Text Box 12"/>
          <p:cNvSpPr txBox="1">
            <a:spLocks noChangeArrowheads="1"/>
          </p:cNvSpPr>
          <p:nvPr/>
        </p:nvSpPr>
        <p:spPr bwMode="auto">
          <a:xfrm>
            <a:off x="311150" y="1479342"/>
            <a:ext cx="1833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buFont typeface="Wingdings" pitchFamily="2" charset="2"/>
              <a:buNone/>
            </a:pPr>
            <a:r>
              <a:rPr lang="en-US" altLang="en-US" sz="1600" b="1" dirty="0">
                <a:solidFill>
                  <a:srgbClr val="000066"/>
                </a:solidFill>
                <a:cs typeface="Arial" charset="0"/>
              </a:rPr>
              <a:t>Market Dominant</a:t>
            </a:r>
          </a:p>
        </p:txBody>
      </p:sp>
      <p:sp>
        <p:nvSpPr>
          <p:cNvPr id="37902" name="Text Box 13"/>
          <p:cNvSpPr txBox="1">
            <a:spLocks noChangeArrowheads="1"/>
          </p:cNvSpPr>
          <p:nvPr/>
        </p:nvSpPr>
        <p:spPr bwMode="auto">
          <a:xfrm>
            <a:off x="366713" y="3614611"/>
            <a:ext cx="13477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buFont typeface="Wingdings" pitchFamily="2" charset="2"/>
              <a:buNone/>
            </a:pPr>
            <a:r>
              <a:rPr lang="en-US" altLang="en-US" sz="1600" b="1" dirty="0">
                <a:solidFill>
                  <a:srgbClr val="000066"/>
                </a:solidFill>
                <a:cs typeface="Arial" charset="0"/>
              </a:rPr>
              <a:t>Competitive</a:t>
            </a:r>
          </a:p>
        </p:txBody>
      </p:sp>
      <p:sp>
        <p:nvSpPr>
          <p:cNvPr id="37903" name="Text Box 14"/>
          <p:cNvSpPr txBox="1">
            <a:spLocks noChangeArrowheads="1"/>
          </p:cNvSpPr>
          <p:nvPr/>
        </p:nvSpPr>
        <p:spPr bwMode="auto">
          <a:xfrm>
            <a:off x="582613" y="2576386"/>
            <a:ext cx="7588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spcBef>
                <a:spcPct val="50000"/>
              </a:spcBef>
              <a:buFont typeface="Wingdings" pitchFamily="2" charset="2"/>
              <a:buNone/>
            </a:pPr>
            <a:r>
              <a:rPr lang="en-US" altLang="en-US" sz="1200" b="1" dirty="0">
                <a:solidFill>
                  <a:srgbClr val="000066"/>
                </a:solidFill>
                <a:cs typeface="Arial" charset="0"/>
              </a:rPr>
              <a:t>Oct. 3</a:t>
            </a:r>
            <a:endParaRPr lang="en-US" altLang="en-US" sz="1200" b="1" dirty="0">
              <a:solidFill>
                <a:srgbClr val="FF0000"/>
              </a:solidFill>
              <a:cs typeface="Arial" charset="0"/>
            </a:endParaRPr>
          </a:p>
        </p:txBody>
      </p:sp>
      <p:sp>
        <p:nvSpPr>
          <p:cNvPr id="37904" name="Text Box 15"/>
          <p:cNvSpPr txBox="1">
            <a:spLocks noChangeArrowheads="1"/>
          </p:cNvSpPr>
          <p:nvPr/>
        </p:nvSpPr>
        <p:spPr bwMode="auto">
          <a:xfrm>
            <a:off x="600075" y="4752848"/>
            <a:ext cx="8858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spcBef>
                <a:spcPct val="50000"/>
              </a:spcBef>
              <a:buFont typeface="Wingdings" pitchFamily="2" charset="2"/>
              <a:buNone/>
            </a:pPr>
            <a:r>
              <a:rPr lang="en-US" altLang="en-US" sz="1200" b="1" dirty="0">
                <a:solidFill>
                  <a:srgbClr val="000066"/>
                </a:solidFill>
                <a:cs typeface="Arial" charset="0"/>
              </a:rPr>
              <a:t>Oct. 3</a:t>
            </a:r>
            <a:endParaRPr lang="en-US" altLang="en-US" sz="1200" b="1" dirty="0">
              <a:solidFill>
                <a:srgbClr val="FF0000"/>
              </a:solidFill>
              <a:cs typeface="Arial" charset="0"/>
            </a:endParaRPr>
          </a:p>
        </p:txBody>
      </p:sp>
      <p:sp>
        <p:nvSpPr>
          <p:cNvPr id="37905" name="Rectangle 16"/>
          <p:cNvSpPr>
            <a:spLocks noChangeArrowheads="1"/>
          </p:cNvSpPr>
          <p:nvPr/>
        </p:nvSpPr>
        <p:spPr bwMode="auto">
          <a:xfrm>
            <a:off x="2286001" y="2227137"/>
            <a:ext cx="2763838" cy="248217"/>
          </a:xfrm>
          <a:prstGeom prst="rect">
            <a:avLst/>
          </a:prstGeom>
          <a:solidFill>
            <a:schemeClr val="bg1"/>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1" hangingPunct="1">
              <a:buFont typeface="Wingdings" pitchFamily="2" charset="2"/>
              <a:buNone/>
            </a:pPr>
            <a:r>
              <a:rPr lang="en-US" altLang="en-US" sz="1000" b="1" dirty="0">
                <a:solidFill>
                  <a:srgbClr val="000066"/>
                </a:solidFill>
                <a:cs typeface="Arial" charset="0"/>
              </a:rPr>
              <a:t>34 days (per PRC commitment)</a:t>
            </a:r>
          </a:p>
        </p:txBody>
      </p:sp>
      <p:sp>
        <p:nvSpPr>
          <p:cNvPr id="37906" name="Rectangle 17"/>
          <p:cNvSpPr>
            <a:spLocks noChangeArrowheads="1"/>
          </p:cNvSpPr>
          <p:nvPr/>
        </p:nvSpPr>
        <p:spPr bwMode="auto">
          <a:xfrm>
            <a:off x="5049838" y="2229133"/>
            <a:ext cx="3110341" cy="246221"/>
          </a:xfrm>
          <a:prstGeom prst="rect">
            <a:avLst/>
          </a:prstGeom>
          <a:solidFill>
            <a:schemeClr val="bg1"/>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1" hangingPunct="1">
              <a:buFont typeface="Wingdings" pitchFamily="2" charset="2"/>
              <a:buNone/>
            </a:pPr>
            <a:r>
              <a:rPr lang="en-US" altLang="en-US" sz="1000" dirty="0">
                <a:solidFill>
                  <a:srgbClr val="000066"/>
                </a:solidFill>
                <a:cs typeface="Arial" charset="0"/>
              </a:rPr>
              <a:t>75</a:t>
            </a:r>
            <a:r>
              <a:rPr lang="en-US" altLang="en-US" sz="1000" b="1" dirty="0">
                <a:solidFill>
                  <a:srgbClr val="000066"/>
                </a:solidFill>
                <a:cs typeface="Arial" charset="0"/>
              </a:rPr>
              <a:t> days</a:t>
            </a:r>
          </a:p>
        </p:txBody>
      </p:sp>
      <p:sp>
        <p:nvSpPr>
          <p:cNvPr id="37907" name="Text Box 18"/>
          <p:cNvSpPr txBox="1">
            <a:spLocks noChangeArrowheads="1"/>
          </p:cNvSpPr>
          <p:nvPr/>
        </p:nvSpPr>
        <p:spPr bwMode="auto">
          <a:xfrm>
            <a:off x="1535113" y="2670048"/>
            <a:ext cx="1543050" cy="28416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1" hangingPunct="1">
              <a:spcBef>
                <a:spcPct val="50000"/>
              </a:spcBef>
              <a:buFont typeface="Wingdings" pitchFamily="2" charset="2"/>
              <a:buNone/>
            </a:pPr>
            <a:r>
              <a:rPr lang="en-US" altLang="en-US" sz="1200" b="1" dirty="0">
                <a:solidFill>
                  <a:srgbClr val="000066"/>
                </a:solidFill>
                <a:cs typeface="Arial" charset="0"/>
              </a:rPr>
              <a:t>PRC Filing</a:t>
            </a:r>
          </a:p>
        </p:txBody>
      </p:sp>
      <p:sp>
        <p:nvSpPr>
          <p:cNvPr id="37908" name="Text Box 19"/>
          <p:cNvSpPr txBox="1">
            <a:spLocks noChangeArrowheads="1"/>
          </p:cNvSpPr>
          <p:nvPr/>
        </p:nvSpPr>
        <p:spPr bwMode="auto">
          <a:xfrm>
            <a:off x="1538352" y="2949856"/>
            <a:ext cx="15414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1" hangingPunct="1">
              <a:spcBef>
                <a:spcPct val="50000"/>
              </a:spcBef>
              <a:buFont typeface="Wingdings" pitchFamily="2" charset="2"/>
              <a:buNone/>
            </a:pPr>
            <a:r>
              <a:rPr lang="en-US" altLang="en-US" sz="1200" b="1" dirty="0">
                <a:solidFill>
                  <a:srgbClr val="000066"/>
                </a:solidFill>
                <a:cs typeface="Arial" charset="0"/>
              </a:rPr>
              <a:t>Oct. 9</a:t>
            </a:r>
          </a:p>
        </p:txBody>
      </p:sp>
      <p:sp>
        <p:nvSpPr>
          <p:cNvPr id="37909" name="Line 20"/>
          <p:cNvSpPr>
            <a:spLocks noChangeShapeType="1"/>
          </p:cNvSpPr>
          <p:nvPr/>
        </p:nvSpPr>
        <p:spPr bwMode="auto">
          <a:xfrm flipH="1">
            <a:off x="2286000" y="2211262"/>
            <a:ext cx="1" cy="460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37911" name="Rectangle 22"/>
          <p:cNvSpPr>
            <a:spLocks noChangeAspect="1" noChangeArrowheads="1"/>
          </p:cNvSpPr>
          <p:nvPr/>
        </p:nvSpPr>
        <p:spPr bwMode="auto">
          <a:xfrm>
            <a:off x="2286000" y="3846384"/>
            <a:ext cx="2603500" cy="515803"/>
          </a:xfrm>
          <a:prstGeom prst="rect">
            <a:avLst/>
          </a:prstGeom>
          <a:gradFill rotWithShape="1">
            <a:gsLst>
              <a:gs pos="0">
                <a:srgbClr val="EAEAEA">
                  <a:gamma/>
                  <a:shade val="46275"/>
                  <a:invGamma/>
                </a:srgbClr>
              </a:gs>
              <a:gs pos="50000">
                <a:srgbClr val="EAEAEA"/>
              </a:gs>
              <a:gs pos="100000">
                <a:srgbClr val="EAEAEA">
                  <a:gamma/>
                  <a:shade val="46275"/>
                  <a:invGamma/>
                </a:srgb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1" hangingPunct="1">
              <a:buFont typeface="Wingdings" pitchFamily="2" charset="2"/>
              <a:buNone/>
            </a:pPr>
            <a:r>
              <a:rPr lang="en-US" altLang="en-US" sz="1600" b="1" dirty="0">
                <a:solidFill>
                  <a:srgbClr val="000066"/>
                </a:solidFill>
                <a:cs typeface="Arial" charset="0"/>
              </a:rPr>
              <a:t>Regulatory Review</a:t>
            </a:r>
          </a:p>
        </p:txBody>
      </p:sp>
      <p:sp>
        <p:nvSpPr>
          <p:cNvPr id="37913" name="Rectangle 24"/>
          <p:cNvSpPr>
            <a:spLocks noChangeArrowheads="1"/>
          </p:cNvSpPr>
          <p:nvPr/>
        </p:nvSpPr>
        <p:spPr bwMode="auto">
          <a:xfrm>
            <a:off x="2290191" y="4381622"/>
            <a:ext cx="2595562" cy="246221"/>
          </a:xfrm>
          <a:prstGeom prst="rect">
            <a:avLst/>
          </a:prstGeom>
          <a:solidFill>
            <a:schemeClr val="bg1"/>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1" hangingPunct="1">
              <a:buFont typeface="Wingdings" pitchFamily="2" charset="2"/>
              <a:buNone/>
            </a:pPr>
            <a:r>
              <a:rPr lang="en-US" altLang="en-US" sz="1000" b="1" dirty="0">
                <a:solidFill>
                  <a:srgbClr val="000066"/>
                </a:solidFill>
                <a:cs typeface="Arial" charset="0"/>
              </a:rPr>
              <a:t>30 days</a:t>
            </a:r>
          </a:p>
        </p:txBody>
      </p:sp>
      <p:sp>
        <p:nvSpPr>
          <p:cNvPr id="37914" name="Text Box 25"/>
          <p:cNvSpPr txBox="1">
            <a:spLocks noChangeArrowheads="1"/>
          </p:cNvSpPr>
          <p:nvPr/>
        </p:nvSpPr>
        <p:spPr bwMode="auto">
          <a:xfrm>
            <a:off x="1533525" y="4953315"/>
            <a:ext cx="1543050" cy="284162"/>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1" hangingPunct="1">
              <a:spcBef>
                <a:spcPct val="50000"/>
              </a:spcBef>
              <a:buFont typeface="Wingdings" pitchFamily="2" charset="2"/>
              <a:buNone/>
            </a:pPr>
            <a:r>
              <a:rPr lang="en-US" altLang="en-US" sz="1200" b="1" dirty="0">
                <a:solidFill>
                  <a:srgbClr val="000066"/>
                </a:solidFill>
                <a:cs typeface="Arial" charset="0"/>
              </a:rPr>
              <a:t>PRC Filing</a:t>
            </a:r>
          </a:p>
        </p:txBody>
      </p:sp>
      <p:sp>
        <p:nvSpPr>
          <p:cNvPr id="37915" name="Text Box 26"/>
          <p:cNvSpPr txBox="1">
            <a:spLocks noChangeArrowheads="1"/>
          </p:cNvSpPr>
          <p:nvPr/>
        </p:nvSpPr>
        <p:spPr bwMode="auto">
          <a:xfrm>
            <a:off x="1867118" y="5237793"/>
            <a:ext cx="8763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a:spcBef>
                <a:spcPct val="50000"/>
              </a:spcBef>
              <a:buNone/>
            </a:pPr>
            <a:r>
              <a:rPr lang="en-US" altLang="en-US" sz="1200" b="1" dirty="0">
                <a:solidFill>
                  <a:srgbClr val="000066"/>
                </a:solidFill>
                <a:cs typeface="Arial" charset="0"/>
              </a:rPr>
              <a:t>Oct. 9</a:t>
            </a:r>
          </a:p>
        </p:txBody>
      </p:sp>
      <p:sp>
        <p:nvSpPr>
          <p:cNvPr id="37916" name="Line 27"/>
          <p:cNvSpPr>
            <a:spLocks noChangeShapeType="1"/>
          </p:cNvSpPr>
          <p:nvPr/>
        </p:nvSpPr>
        <p:spPr bwMode="auto">
          <a:xfrm>
            <a:off x="2286573" y="4362187"/>
            <a:ext cx="0" cy="5875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37917" name="Text Box 29"/>
          <p:cNvSpPr txBox="1">
            <a:spLocks noChangeArrowheads="1"/>
          </p:cNvSpPr>
          <p:nvPr/>
        </p:nvSpPr>
        <p:spPr bwMode="auto">
          <a:xfrm>
            <a:off x="4094162" y="2674814"/>
            <a:ext cx="1870075" cy="276999"/>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1" hangingPunct="1">
              <a:spcBef>
                <a:spcPct val="50000"/>
              </a:spcBef>
              <a:buFont typeface="Wingdings" pitchFamily="2" charset="2"/>
              <a:buNone/>
            </a:pPr>
            <a:r>
              <a:rPr lang="en-US" altLang="en-US" sz="1200" b="1" dirty="0">
                <a:solidFill>
                  <a:srgbClr val="000066"/>
                </a:solidFill>
                <a:cs typeface="Arial" charset="0"/>
              </a:rPr>
              <a:t>PRC Decision</a:t>
            </a:r>
          </a:p>
        </p:txBody>
      </p:sp>
      <p:sp>
        <p:nvSpPr>
          <p:cNvPr id="37918" name="Line 30"/>
          <p:cNvSpPr>
            <a:spLocks noChangeShapeType="1"/>
          </p:cNvSpPr>
          <p:nvPr/>
        </p:nvSpPr>
        <p:spPr bwMode="auto">
          <a:xfrm>
            <a:off x="5051423" y="2134027"/>
            <a:ext cx="1589" cy="5475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37919" name="Text Box 31"/>
          <p:cNvSpPr txBox="1">
            <a:spLocks noChangeArrowheads="1"/>
          </p:cNvSpPr>
          <p:nvPr/>
        </p:nvSpPr>
        <p:spPr bwMode="auto">
          <a:xfrm>
            <a:off x="4107893" y="2959969"/>
            <a:ext cx="18700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1" hangingPunct="1">
              <a:spcBef>
                <a:spcPct val="50000"/>
              </a:spcBef>
              <a:buFont typeface="Wingdings" pitchFamily="2" charset="2"/>
              <a:buNone/>
            </a:pPr>
            <a:r>
              <a:rPr lang="en-US" altLang="en-US" sz="1200" b="1" dirty="0">
                <a:solidFill>
                  <a:srgbClr val="000066"/>
                </a:solidFill>
                <a:cs typeface="Arial" charset="0"/>
              </a:rPr>
              <a:t>Nov. 12</a:t>
            </a:r>
            <a:endParaRPr lang="en-US" altLang="en-US" sz="1200" b="1" dirty="0">
              <a:solidFill>
                <a:srgbClr val="FF0000"/>
              </a:solidFill>
              <a:cs typeface="Arial" charset="0"/>
            </a:endParaRPr>
          </a:p>
        </p:txBody>
      </p:sp>
      <p:sp>
        <p:nvSpPr>
          <p:cNvPr id="37920" name="Text Box 32"/>
          <p:cNvSpPr txBox="1">
            <a:spLocks noChangeArrowheads="1"/>
          </p:cNvSpPr>
          <p:nvPr/>
        </p:nvSpPr>
        <p:spPr bwMode="auto">
          <a:xfrm>
            <a:off x="3975100" y="4959542"/>
            <a:ext cx="1870075" cy="276999"/>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1" hangingPunct="1">
              <a:spcBef>
                <a:spcPct val="50000"/>
              </a:spcBef>
              <a:buFont typeface="Wingdings" pitchFamily="2" charset="2"/>
              <a:buNone/>
            </a:pPr>
            <a:r>
              <a:rPr lang="en-US" altLang="en-US" sz="1200" dirty="0">
                <a:solidFill>
                  <a:srgbClr val="000066"/>
                </a:solidFill>
                <a:cs typeface="Arial" charset="0"/>
              </a:rPr>
              <a:t>PRC Decision</a:t>
            </a:r>
          </a:p>
        </p:txBody>
      </p:sp>
      <p:sp>
        <p:nvSpPr>
          <p:cNvPr id="37922" name="Text Box 34"/>
          <p:cNvSpPr txBox="1">
            <a:spLocks noChangeArrowheads="1"/>
          </p:cNvSpPr>
          <p:nvPr/>
        </p:nvSpPr>
        <p:spPr bwMode="auto">
          <a:xfrm>
            <a:off x="4450260" y="5242969"/>
            <a:ext cx="9207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a:spcBef>
                <a:spcPct val="50000"/>
              </a:spcBef>
              <a:buNone/>
            </a:pPr>
            <a:r>
              <a:rPr lang="en-US" altLang="en-US" sz="1200" b="1" dirty="0">
                <a:solidFill>
                  <a:srgbClr val="000066"/>
                </a:solidFill>
                <a:cs typeface="Arial" charset="0"/>
              </a:rPr>
              <a:t>Nov. 8</a:t>
            </a:r>
            <a:endParaRPr lang="en-US" altLang="en-US" sz="1200" b="1" dirty="0">
              <a:solidFill>
                <a:srgbClr val="FF0000"/>
              </a:solidFill>
              <a:cs typeface="Arial" charset="0"/>
            </a:endParaRPr>
          </a:p>
        </p:txBody>
      </p:sp>
      <p:sp>
        <p:nvSpPr>
          <p:cNvPr id="37910" name="Rectangle 21"/>
          <p:cNvSpPr>
            <a:spLocks noChangeAspect="1" noChangeArrowheads="1"/>
          </p:cNvSpPr>
          <p:nvPr/>
        </p:nvSpPr>
        <p:spPr bwMode="auto">
          <a:xfrm>
            <a:off x="4887913" y="3846386"/>
            <a:ext cx="3272266" cy="515801"/>
          </a:xfrm>
          <a:prstGeom prst="rect">
            <a:avLst/>
          </a:prstGeom>
          <a:gradFill rotWithShape="1">
            <a:gsLst>
              <a:gs pos="0">
                <a:srgbClr val="99FF66">
                  <a:gamma/>
                  <a:shade val="46275"/>
                  <a:invGamma/>
                </a:srgbClr>
              </a:gs>
              <a:gs pos="50000">
                <a:srgbClr val="99FF66"/>
              </a:gs>
              <a:gs pos="100000">
                <a:srgbClr val="99FF66">
                  <a:gamma/>
                  <a:shade val="46275"/>
                  <a:invGamma/>
                </a:srgb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1" hangingPunct="1">
              <a:buFont typeface="Wingdings" pitchFamily="2" charset="2"/>
              <a:buNone/>
            </a:pPr>
            <a:r>
              <a:rPr lang="en-US" altLang="en-US" sz="1600" b="1" dirty="0">
                <a:solidFill>
                  <a:srgbClr val="000066"/>
                </a:solidFill>
                <a:cs typeface="Arial" charset="0"/>
              </a:rPr>
              <a:t>Implementation</a:t>
            </a:r>
          </a:p>
        </p:txBody>
      </p:sp>
      <p:sp>
        <p:nvSpPr>
          <p:cNvPr id="37912" name="Rectangle 23"/>
          <p:cNvSpPr>
            <a:spLocks noChangeArrowheads="1"/>
          </p:cNvSpPr>
          <p:nvPr/>
        </p:nvSpPr>
        <p:spPr bwMode="auto">
          <a:xfrm>
            <a:off x="4884951" y="4378283"/>
            <a:ext cx="3270679" cy="246221"/>
          </a:xfrm>
          <a:prstGeom prst="rect">
            <a:avLst/>
          </a:prstGeom>
          <a:solidFill>
            <a:schemeClr val="bg1"/>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1" hangingPunct="1">
              <a:buFont typeface="Wingdings" pitchFamily="2" charset="2"/>
              <a:buNone/>
            </a:pPr>
            <a:r>
              <a:rPr lang="en-US" altLang="en-US" sz="1000" dirty="0">
                <a:solidFill>
                  <a:srgbClr val="000066"/>
                </a:solidFill>
                <a:cs typeface="Arial" charset="0"/>
              </a:rPr>
              <a:t>79</a:t>
            </a:r>
            <a:r>
              <a:rPr lang="en-US" altLang="en-US" sz="1000" b="1" dirty="0">
                <a:solidFill>
                  <a:srgbClr val="000066"/>
                </a:solidFill>
                <a:cs typeface="Arial" charset="0"/>
              </a:rPr>
              <a:t> days</a:t>
            </a:r>
          </a:p>
        </p:txBody>
      </p:sp>
      <p:sp>
        <p:nvSpPr>
          <p:cNvPr id="39" name="Title 2"/>
          <p:cNvSpPr txBox="1">
            <a:spLocks/>
          </p:cNvSpPr>
          <p:nvPr/>
        </p:nvSpPr>
        <p:spPr bwMode="auto">
          <a:xfrm>
            <a:off x="914400" y="-1"/>
            <a:ext cx="8229600" cy="96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2800" b="1">
                <a:solidFill>
                  <a:schemeClr val="bg1"/>
                </a:solidFill>
                <a:latin typeface="+mj-lt"/>
                <a:ea typeface="+mj-ea"/>
                <a:cs typeface="+mj-cs"/>
              </a:defRPr>
            </a:lvl1pPr>
            <a:lvl2pPr algn="r" rtl="0" fontAlgn="base">
              <a:spcBef>
                <a:spcPct val="0"/>
              </a:spcBef>
              <a:spcAft>
                <a:spcPct val="0"/>
              </a:spcAft>
              <a:defRPr sz="2800" b="1">
                <a:solidFill>
                  <a:schemeClr val="bg1"/>
                </a:solidFill>
                <a:latin typeface="Arial" charset="0"/>
                <a:ea typeface="ヒラギノ角ゴ Pro W3" pitchFamily="1" charset="-128"/>
              </a:defRPr>
            </a:lvl2pPr>
            <a:lvl3pPr algn="r" rtl="0" fontAlgn="base">
              <a:spcBef>
                <a:spcPct val="0"/>
              </a:spcBef>
              <a:spcAft>
                <a:spcPct val="0"/>
              </a:spcAft>
              <a:defRPr sz="2800" b="1">
                <a:solidFill>
                  <a:schemeClr val="bg1"/>
                </a:solidFill>
                <a:latin typeface="Arial" charset="0"/>
                <a:ea typeface="ヒラギノ角ゴ Pro W3" pitchFamily="1" charset="-128"/>
              </a:defRPr>
            </a:lvl3pPr>
            <a:lvl4pPr algn="r" rtl="0" fontAlgn="base">
              <a:spcBef>
                <a:spcPct val="0"/>
              </a:spcBef>
              <a:spcAft>
                <a:spcPct val="0"/>
              </a:spcAft>
              <a:defRPr sz="2800" b="1">
                <a:solidFill>
                  <a:schemeClr val="bg1"/>
                </a:solidFill>
                <a:latin typeface="Arial" charset="0"/>
                <a:ea typeface="ヒラギノ角ゴ Pro W3" pitchFamily="1" charset="-128"/>
              </a:defRPr>
            </a:lvl4pPr>
            <a:lvl5pPr algn="r" rtl="0" fontAlgn="base">
              <a:spcBef>
                <a:spcPct val="0"/>
              </a:spcBef>
              <a:spcAft>
                <a:spcPct val="0"/>
              </a:spcAft>
              <a:defRPr sz="2800" b="1">
                <a:solidFill>
                  <a:schemeClr val="bg1"/>
                </a:solidFill>
                <a:latin typeface="Arial" charset="0"/>
                <a:ea typeface="ヒラギノ角ゴ Pro W3" pitchFamily="1" charset="-128"/>
              </a:defRPr>
            </a:lvl5pPr>
            <a:lvl6pPr marL="457200" algn="r" rtl="0" fontAlgn="base">
              <a:spcBef>
                <a:spcPct val="0"/>
              </a:spcBef>
              <a:spcAft>
                <a:spcPct val="0"/>
              </a:spcAft>
              <a:defRPr sz="2800" b="1">
                <a:solidFill>
                  <a:schemeClr val="bg1"/>
                </a:solidFill>
                <a:latin typeface="Arial" charset="0"/>
                <a:ea typeface="ヒラギノ角ゴ Pro W3" pitchFamily="1" charset="-128"/>
              </a:defRPr>
            </a:lvl6pPr>
            <a:lvl7pPr marL="914400" algn="r" rtl="0" fontAlgn="base">
              <a:spcBef>
                <a:spcPct val="0"/>
              </a:spcBef>
              <a:spcAft>
                <a:spcPct val="0"/>
              </a:spcAft>
              <a:defRPr sz="2800" b="1">
                <a:solidFill>
                  <a:schemeClr val="bg1"/>
                </a:solidFill>
                <a:latin typeface="Arial" charset="0"/>
                <a:ea typeface="ヒラギノ角ゴ Pro W3" pitchFamily="1" charset="-128"/>
              </a:defRPr>
            </a:lvl7pPr>
            <a:lvl8pPr marL="1371600" algn="r" rtl="0" fontAlgn="base">
              <a:spcBef>
                <a:spcPct val="0"/>
              </a:spcBef>
              <a:spcAft>
                <a:spcPct val="0"/>
              </a:spcAft>
              <a:defRPr sz="2800" b="1">
                <a:solidFill>
                  <a:schemeClr val="bg1"/>
                </a:solidFill>
                <a:latin typeface="Arial" charset="0"/>
                <a:ea typeface="ヒラギノ角ゴ Pro W3" pitchFamily="1" charset="-128"/>
              </a:defRPr>
            </a:lvl8pPr>
            <a:lvl9pPr marL="1828800" algn="r" rtl="0" fontAlgn="base">
              <a:spcBef>
                <a:spcPct val="0"/>
              </a:spcBef>
              <a:spcAft>
                <a:spcPct val="0"/>
              </a:spcAft>
              <a:defRPr sz="2800" b="1">
                <a:solidFill>
                  <a:schemeClr val="bg1"/>
                </a:solidFill>
                <a:latin typeface="Arial" charset="0"/>
                <a:ea typeface="ヒラギノ角ゴ Pro W3" pitchFamily="1" charset="-128"/>
              </a:defRPr>
            </a:lvl9pPr>
          </a:lstStyle>
          <a:p>
            <a:pPr>
              <a:buNone/>
            </a:pPr>
            <a:r>
              <a:rPr lang="en-US" kern="0" dirty="0"/>
              <a:t>Timeline</a:t>
            </a:r>
          </a:p>
        </p:txBody>
      </p:sp>
      <p:sp>
        <p:nvSpPr>
          <p:cNvPr id="36" name="Line 27"/>
          <p:cNvSpPr>
            <a:spLocks noChangeShapeType="1"/>
          </p:cNvSpPr>
          <p:nvPr/>
        </p:nvSpPr>
        <p:spPr bwMode="auto">
          <a:xfrm>
            <a:off x="4889840" y="4362187"/>
            <a:ext cx="4547" cy="6021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Tree>
    <p:extLst>
      <p:ext uri="{BB962C8B-B14F-4D97-AF65-F5344CB8AC3E}">
        <p14:creationId xmlns:p14="http://schemas.microsoft.com/office/powerpoint/2010/main" val="1533908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5CF97BF-14E3-466D-B7C7-178802BA0935}" type="slidenum">
              <a:rPr lang="en-US" smtClean="0">
                <a:solidFill>
                  <a:prstClr val="black">
                    <a:tint val="75000"/>
                  </a:prstClr>
                </a:solidFill>
              </a:rPr>
              <a:pPr/>
              <a:t>21</a:t>
            </a:fld>
            <a:endParaRPr lang="en-US" dirty="0">
              <a:solidFill>
                <a:prstClr val="black">
                  <a:tint val="75000"/>
                </a:prstClr>
              </a:solidFill>
            </a:endParaRPr>
          </a:p>
        </p:txBody>
      </p:sp>
      <p:sp>
        <p:nvSpPr>
          <p:cNvPr id="3" name="Title 1">
            <a:extLst>
              <a:ext uri="{FF2B5EF4-FFF2-40B4-BE49-F238E27FC236}">
                <a16:creationId xmlns="" xmlns:a16="http://schemas.microsoft.com/office/drawing/2014/main" id="{E4C35833-C993-A746-82BB-5561EBFCF82D}"/>
              </a:ext>
            </a:extLst>
          </p:cNvPr>
          <p:cNvSpPr txBox="1">
            <a:spLocks/>
          </p:cNvSpPr>
          <p:nvPr/>
        </p:nvSpPr>
        <p:spPr>
          <a:xfrm>
            <a:off x="3628725" y="159328"/>
            <a:ext cx="8268101" cy="504815"/>
          </a:xfrm>
          <a:prstGeom prst="rect">
            <a:avLst/>
          </a:prstGeom>
        </p:spPr>
        <p:txBody>
          <a:bodyPr vert="horz" lIns="68598" tIns="34299" rIns="68598" bIns="34299"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r>
              <a:rPr lang="en-US" altLang="en-US" sz="2000" dirty="0">
                <a:solidFill>
                  <a:schemeClr val="bg1"/>
                </a:solidFill>
                <a:latin typeface="+mj-lt"/>
                <a:cs typeface="Arial" panose="020B0604020202020204" pitchFamily="34" charset="0"/>
              </a:rPr>
              <a:t>Competitive 2020 Price Change At A Glance</a:t>
            </a:r>
          </a:p>
        </p:txBody>
      </p:sp>
      <p:sp>
        <p:nvSpPr>
          <p:cNvPr id="4" name="TextBox 3"/>
          <p:cNvSpPr txBox="1"/>
          <p:nvPr/>
        </p:nvSpPr>
        <p:spPr>
          <a:xfrm>
            <a:off x="197255" y="1796916"/>
            <a:ext cx="4458860" cy="3447098"/>
          </a:xfrm>
          <a:prstGeom prst="rect">
            <a:avLst/>
          </a:prstGeom>
          <a:noFill/>
        </p:spPr>
        <p:txBody>
          <a:bodyPr wrap="square" rtlCol="0">
            <a:spAutoFit/>
          </a:bodyPr>
          <a:lstStyle/>
          <a:p>
            <a:pPr marL="214370" indent="-214370">
              <a:spcAft>
                <a:spcPts val="600"/>
              </a:spcAft>
              <a:buFont typeface="Wingdings" panose="05000000000000000000" pitchFamily="2" charset="2"/>
              <a:buChar char="§"/>
            </a:pPr>
            <a:r>
              <a:rPr lang="en-US" sz="1800" dirty="0">
                <a:solidFill>
                  <a:schemeClr val="tx2">
                    <a:lumMod val="75000"/>
                  </a:schemeClr>
                </a:solidFill>
                <a:latin typeface="+mn-lt"/>
              </a:rPr>
              <a:t>Eliminating balloon pricing for Retail Ground</a:t>
            </a:r>
          </a:p>
          <a:p>
            <a:pPr marL="214370" indent="-214370">
              <a:spcAft>
                <a:spcPts val="600"/>
              </a:spcAft>
              <a:buFont typeface="Wingdings" panose="05000000000000000000" pitchFamily="2" charset="2"/>
              <a:buChar char="§"/>
            </a:pPr>
            <a:r>
              <a:rPr lang="en-US" sz="1800" dirty="0">
                <a:solidFill>
                  <a:schemeClr val="tx2">
                    <a:lumMod val="75000"/>
                  </a:schemeClr>
                </a:solidFill>
                <a:latin typeface="+mn-lt"/>
              </a:rPr>
              <a:t>Adding DIM weight pricing for Retail Ground to align with our other parcel </a:t>
            </a:r>
            <a:r>
              <a:rPr lang="en-US" sz="1800" dirty="0" smtClean="0">
                <a:solidFill>
                  <a:schemeClr val="tx2">
                    <a:lumMod val="75000"/>
                  </a:schemeClr>
                </a:solidFill>
                <a:latin typeface="+mn-lt"/>
              </a:rPr>
              <a:t>offerings</a:t>
            </a:r>
          </a:p>
          <a:p>
            <a:pPr marL="214370" indent="-214370">
              <a:spcAft>
                <a:spcPts val="600"/>
              </a:spcAft>
              <a:buFont typeface="Wingdings" panose="05000000000000000000" pitchFamily="2" charset="2"/>
              <a:buChar char="§"/>
            </a:pPr>
            <a:r>
              <a:rPr lang="en-US" sz="1800" dirty="0">
                <a:solidFill>
                  <a:schemeClr val="tx2">
                    <a:lumMod val="75000"/>
                  </a:schemeClr>
                </a:solidFill>
                <a:latin typeface="+mn-lt"/>
              </a:rPr>
              <a:t>Continuing DIM weight pricing for Parcel Select over 1 cubic foot, using a divisor of 166</a:t>
            </a:r>
          </a:p>
          <a:p>
            <a:pPr marL="214370" indent="-214370">
              <a:spcAft>
                <a:spcPts val="600"/>
              </a:spcAft>
              <a:buFont typeface="Wingdings" panose="05000000000000000000" pitchFamily="2" charset="2"/>
              <a:buChar char="§"/>
            </a:pPr>
            <a:r>
              <a:rPr lang="en-US" sz="1800" dirty="0">
                <a:solidFill>
                  <a:schemeClr val="tx2">
                    <a:lumMod val="75000"/>
                  </a:schemeClr>
                </a:solidFill>
                <a:latin typeface="+mn-lt"/>
              </a:rPr>
              <a:t>Adding a $0.20 fee for </a:t>
            </a:r>
            <a:r>
              <a:rPr lang="en-US" sz="1800" dirty="0" err="1">
                <a:solidFill>
                  <a:schemeClr val="tx2">
                    <a:lumMod val="75000"/>
                  </a:schemeClr>
                </a:solidFill>
                <a:latin typeface="+mn-lt"/>
              </a:rPr>
              <a:t>Unmanifested</a:t>
            </a:r>
            <a:r>
              <a:rPr lang="en-US" sz="1800" dirty="0">
                <a:solidFill>
                  <a:schemeClr val="tx2">
                    <a:lumMod val="75000"/>
                  </a:schemeClr>
                </a:solidFill>
                <a:latin typeface="+mn-lt"/>
              </a:rPr>
              <a:t> </a:t>
            </a:r>
            <a:r>
              <a:rPr lang="en-US" sz="1800" dirty="0" err="1">
                <a:solidFill>
                  <a:schemeClr val="tx2">
                    <a:lumMod val="75000"/>
                  </a:schemeClr>
                </a:solidFill>
                <a:latin typeface="+mn-lt"/>
              </a:rPr>
              <a:t>eVS</a:t>
            </a:r>
            <a:r>
              <a:rPr lang="en-US" sz="1800" dirty="0">
                <a:solidFill>
                  <a:schemeClr val="tx2">
                    <a:lumMod val="75000"/>
                  </a:schemeClr>
                </a:solidFill>
                <a:latin typeface="+mn-lt"/>
              </a:rPr>
              <a:t> Parcels </a:t>
            </a:r>
          </a:p>
          <a:p>
            <a:pPr marL="214370" indent="-214370">
              <a:spcAft>
                <a:spcPts val="600"/>
              </a:spcAft>
              <a:buFont typeface="Wingdings" panose="05000000000000000000" pitchFamily="2" charset="2"/>
              <a:buChar char="§"/>
            </a:pPr>
            <a:endParaRPr lang="en-US" sz="1800" dirty="0">
              <a:solidFill>
                <a:schemeClr val="tx2">
                  <a:lumMod val="75000"/>
                </a:schemeClr>
              </a:solidFill>
              <a:latin typeface="+mn-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2151" y="1412509"/>
            <a:ext cx="4801850" cy="4215911"/>
          </a:xfrm>
          <a:prstGeom prst="parallelogram">
            <a:avLst/>
          </a:prstGeom>
        </p:spPr>
      </p:pic>
    </p:spTree>
    <p:extLst>
      <p:ext uri="{BB962C8B-B14F-4D97-AF65-F5344CB8AC3E}">
        <p14:creationId xmlns:p14="http://schemas.microsoft.com/office/powerpoint/2010/main" val="2228265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5CF97BF-14E3-466D-B7C7-178802BA0935}" type="slidenum">
              <a:rPr lang="en-US" smtClean="0">
                <a:solidFill>
                  <a:prstClr val="black">
                    <a:tint val="75000"/>
                  </a:prstClr>
                </a:solidFill>
              </a:rPr>
              <a:pPr/>
              <a:t>22</a:t>
            </a:fld>
            <a:endParaRPr lang="en-US" dirty="0">
              <a:solidFill>
                <a:prstClr val="black">
                  <a:tint val="75000"/>
                </a:prstClr>
              </a:solidFill>
            </a:endParaRPr>
          </a:p>
        </p:txBody>
      </p:sp>
      <p:sp>
        <p:nvSpPr>
          <p:cNvPr id="3" name="Title 1">
            <a:extLst>
              <a:ext uri="{FF2B5EF4-FFF2-40B4-BE49-F238E27FC236}">
                <a16:creationId xmlns:a16="http://schemas.microsoft.com/office/drawing/2014/main" xmlns="" id="{E4C35833-C993-A746-82BB-5561EBFCF82D}"/>
              </a:ext>
            </a:extLst>
          </p:cNvPr>
          <p:cNvSpPr txBox="1">
            <a:spLocks/>
          </p:cNvSpPr>
          <p:nvPr/>
        </p:nvSpPr>
        <p:spPr>
          <a:xfrm>
            <a:off x="3579646" y="226984"/>
            <a:ext cx="8230553" cy="552594"/>
          </a:xfrm>
          <a:prstGeom prst="rect">
            <a:avLst/>
          </a:prstGeom>
        </p:spPr>
        <p:txBody>
          <a:bodyPr vert="horz" lIns="68598" tIns="34299" rIns="68598" bIns="34299"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r>
              <a:rPr lang="en-US" altLang="en-US" sz="1800" dirty="0">
                <a:solidFill>
                  <a:schemeClr val="bg1"/>
                </a:solidFill>
                <a:latin typeface="+mj-lt"/>
                <a:cs typeface="Arial" panose="020B0604020202020204" pitchFamily="34" charset="0"/>
              </a:rPr>
              <a:t>2020 Price Change Plant Verified Drop Shipments</a:t>
            </a:r>
          </a:p>
        </p:txBody>
      </p:sp>
      <p:sp>
        <p:nvSpPr>
          <p:cNvPr id="4" name="TextBox 3"/>
          <p:cNvSpPr txBox="1"/>
          <p:nvPr/>
        </p:nvSpPr>
        <p:spPr>
          <a:xfrm>
            <a:off x="128063" y="975255"/>
            <a:ext cx="6859878" cy="6186309"/>
          </a:xfrm>
          <a:prstGeom prst="rect">
            <a:avLst/>
          </a:prstGeom>
          <a:noFill/>
        </p:spPr>
        <p:txBody>
          <a:bodyPr wrap="square" rtlCol="0">
            <a:spAutoFit/>
          </a:bodyPr>
          <a:lstStyle/>
          <a:p>
            <a:r>
              <a:rPr lang="en-US" dirty="0">
                <a:solidFill>
                  <a:schemeClr val="bg2">
                    <a:lumMod val="25000"/>
                  </a:schemeClr>
                </a:solidFill>
                <a:latin typeface="+mn-lt"/>
                <a:cs typeface="Calibri" panose="020F0502020204030204" pitchFamily="34" charset="0"/>
              </a:rPr>
              <a:t>Plant-verified drop shipment (PVDS) mailings will be verified and accepted as follows: </a:t>
            </a:r>
          </a:p>
          <a:p>
            <a:r>
              <a:rPr lang="en-US" dirty="0">
                <a:solidFill>
                  <a:schemeClr val="bg2">
                    <a:lumMod val="25000"/>
                  </a:schemeClr>
                </a:solidFill>
                <a:latin typeface="+mn-lt"/>
                <a:cs typeface="Calibri" panose="020F0502020204030204" pitchFamily="34" charset="0"/>
              </a:rPr>
              <a:t>	</a:t>
            </a:r>
          </a:p>
          <a:p>
            <a:pPr marL="214370" indent="-214370">
              <a:buFont typeface="Wingdings" panose="05000000000000000000" pitchFamily="2" charset="2"/>
              <a:buChar char="§"/>
            </a:pPr>
            <a:r>
              <a:rPr lang="en-US" dirty="0">
                <a:solidFill>
                  <a:schemeClr val="bg2">
                    <a:lumMod val="25000"/>
                  </a:schemeClr>
                </a:solidFill>
                <a:latin typeface="+mn-lt"/>
                <a:cs typeface="Calibri" panose="020F0502020204030204" pitchFamily="34" charset="0"/>
              </a:rPr>
              <a:t>Current Prices — PVDS mailings verified and paid for on or before January 26, 2020, using current prices, will be accepted at destination entry postal facilities through Monday, February 10, 2020, when presented using eInduction</a:t>
            </a:r>
            <a:r>
              <a:rPr lang="en-US" baseline="30000" dirty="0">
                <a:solidFill>
                  <a:schemeClr val="bg2">
                    <a:lumMod val="25000"/>
                  </a:schemeClr>
                </a:solidFill>
                <a:latin typeface="+mn-lt"/>
                <a:cs typeface="Calibri" panose="020F0502020204030204" pitchFamily="34" charset="0"/>
              </a:rPr>
              <a:t>®</a:t>
            </a:r>
            <a:r>
              <a:rPr lang="en-US" dirty="0">
                <a:solidFill>
                  <a:schemeClr val="bg2">
                    <a:lumMod val="25000"/>
                  </a:schemeClr>
                </a:solidFill>
                <a:latin typeface="+mn-lt"/>
                <a:cs typeface="Calibri" panose="020F0502020204030204" pitchFamily="34" charset="0"/>
              </a:rPr>
              <a:t> or eVS</a:t>
            </a:r>
            <a:r>
              <a:rPr lang="en-US" baseline="30000" dirty="0">
                <a:solidFill>
                  <a:schemeClr val="bg2">
                    <a:lumMod val="25000"/>
                  </a:schemeClr>
                </a:solidFill>
                <a:latin typeface="+mn-lt"/>
                <a:cs typeface="Calibri" panose="020F0502020204030204" pitchFamily="34" charset="0"/>
              </a:rPr>
              <a:t>®</a:t>
            </a:r>
            <a:r>
              <a:rPr lang="en-US" dirty="0">
                <a:solidFill>
                  <a:schemeClr val="bg2">
                    <a:lumMod val="25000"/>
                  </a:schemeClr>
                </a:solidFill>
                <a:latin typeface="+mn-lt"/>
                <a:cs typeface="Calibri" panose="020F0502020204030204" pitchFamily="34" charset="0"/>
              </a:rPr>
              <a:t> processes or with appropriate verification and payment documentation (PS Form 8125 or PS Form 8017) </a:t>
            </a:r>
          </a:p>
          <a:p>
            <a:r>
              <a:rPr lang="en-US" dirty="0">
                <a:solidFill>
                  <a:schemeClr val="bg2">
                    <a:lumMod val="25000"/>
                  </a:schemeClr>
                </a:solidFill>
                <a:latin typeface="+mn-lt"/>
                <a:cs typeface="Calibri" panose="020F0502020204030204" pitchFamily="34" charset="0"/>
              </a:rPr>
              <a:t> </a:t>
            </a:r>
          </a:p>
          <a:p>
            <a:pPr marL="214370" indent="-214370">
              <a:buFont typeface="Wingdings" panose="05000000000000000000" pitchFamily="2" charset="2"/>
              <a:buChar char="§"/>
            </a:pPr>
            <a:r>
              <a:rPr lang="en-US" dirty="0">
                <a:solidFill>
                  <a:schemeClr val="bg2">
                    <a:lumMod val="25000"/>
                  </a:schemeClr>
                </a:solidFill>
                <a:latin typeface="+mn-lt"/>
                <a:cs typeface="Calibri" panose="020F0502020204030204" pitchFamily="34" charset="0"/>
              </a:rPr>
              <a:t>New Prices — PVDS mailings may be verified and paid for beginning January 12, 2020, using new prices, provided the shipments, when presented using eInduction or eVS processes, or with appropriate verification and payment documentation (PS Form 8125 or PS Form 8017), are not deposited at destination entry postal facilities before January 26, 2020.  </a:t>
            </a:r>
          </a:p>
          <a:p>
            <a:r>
              <a:rPr lang="en-US" dirty="0">
                <a:solidFill>
                  <a:schemeClr val="bg2">
                    <a:lumMod val="25000"/>
                  </a:schemeClr>
                </a:solidFill>
                <a:latin typeface="+mn-lt"/>
                <a:cs typeface="Calibri" panose="020F0502020204030204" pitchFamily="34" charset="0"/>
              </a:rPr>
              <a:t> </a:t>
            </a:r>
          </a:p>
          <a:p>
            <a:pPr lvl="1"/>
            <a:r>
              <a:rPr lang="en-US" dirty="0">
                <a:solidFill>
                  <a:schemeClr val="bg2">
                    <a:lumMod val="25000"/>
                  </a:schemeClr>
                </a:solidFill>
                <a:latin typeface="+mn-lt"/>
                <a:cs typeface="Calibri" panose="020F0502020204030204" pitchFamily="34" charset="0"/>
              </a:rPr>
              <a:t>Note: For mailings with electronic documentation, mailers must enter a Mail Arrival Date that is on or after January 26, 2020.</a:t>
            </a:r>
          </a:p>
          <a:p>
            <a:pPr lvl="0"/>
            <a:endParaRPr lang="en-US" dirty="0">
              <a:solidFill>
                <a:schemeClr val="bg2">
                  <a:lumMod val="25000"/>
                </a:schemeClr>
              </a:solidFill>
              <a:latin typeface="+mn-lt"/>
              <a:cs typeface="Calibri" panose="020F0502020204030204" pitchFamily="34" charset="0"/>
            </a:endParaRPr>
          </a:p>
          <a:p>
            <a:pPr lvl="1"/>
            <a:r>
              <a:rPr lang="en-US" dirty="0">
                <a:solidFill>
                  <a:schemeClr val="bg2">
                    <a:lumMod val="25000"/>
                  </a:schemeClr>
                </a:solidFill>
                <a:latin typeface="+mn-lt"/>
                <a:cs typeface="Calibri" panose="020F0502020204030204" pitchFamily="34" charset="0"/>
              </a:rPr>
              <a:t>Note: For mailings with hard copy postage statements, USPS acceptance employees must enter a Mail Arrival Date that is on or after January 26, 2020.</a:t>
            </a:r>
          </a:p>
          <a:p>
            <a:r>
              <a:rPr lang="en-US" dirty="0">
                <a:solidFill>
                  <a:schemeClr val="bg2">
                    <a:lumMod val="25000"/>
                  </a:schemeClr>
                </a:solidFill>
                <a:latin typeface="+mn-lt"/>
                <a:cs typeface="Calibri" panose="020F0502020204030204" pitchFamily="34" charset="0"/>
              </a:rPr>
              <a:t> </a:t>
            </a:r>
          </a:p>
          <a:p>
            <a:endParaRPr lang="en-US" sz="1200" dirty="0">
              <a:solidFill>
                <a:schemeClr val="bg2">
                  <a:lumMod val="25000"/>
                </a:schemeClr>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58333" b="25000"/>
          <a:stretch/>
        </p:blipFill>
        <p:spPr>
          <a:xfrm>
            <a:off x="6987941" y="1280024"/>
            <a:ext cx="2149868" cy="2579842"/>
          </a:xfrm>
          <a:prstGeom prst="rect">
            <a:avLst/>
          </a:prstGeom>
        </p:spPr>
      </p:pic>
    </p:spTree>
    <p:extLst>
      <p:ext uri="{BB962C8B-B14F-4D97-AF65-F5344CB8AC3E}">
        <p14:creationId xmlns:p14="http://schemas.microsoft.com/office/powerpoint/2010/main" val="319136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685572">
              <a:defRPr/>
            </a:pPr>
            <a:fld id="{B5CF97BF-14E3-466D-B7C7-178802BA0935}" type="slidenum">
              <a:rPr lang="en-US">
                <a:solidFill>
                  <a:prstClr val="black">
                    <a:tint val="75000"/>
                  </a:prstClr>
                </a:solidFill>
              </a:rPr>
              <a:pPr defTabSz="685572">
                <a:defRPr/>
              </a:pPr>
              <a:t>23</a:t>
            </a:fld>
            <a:endParaRPr lang="en-US" dirty="0">
              <a:solidFill>
                <a:prstClr val="black">
                  <a:tint val="75000"/>
                </a:prstClr>
              </a:solidFill>
            </a:endParaRPr>
          </a:p>
        </p:txBody>
      </p:sp>
      <p:sp>
        <p:nvSpPr>
          <p:cNvPr id="10" name="Title 1">
            <a:extLst>
              <a:ext uri="{FF2B5EF4-FFF2-40B4-BE49-F238E27FC236}">
                <a16:creationId xmlns="" xmlns:a16="http://schemas.microsoft.com/office/drawing/2014/main" id="{B07D1235-AA64-414E-8B36-266BE23B067E}"/>
              </a:ext>
            </a:extLst>
          </p:cNvPr>
          <p:cNvSpPr txBox="1">
            <a:spLocks/>
          </p:cNvSpPr>
          <p:nvPr/>
        </p:nvSpPr>
        <p:spPr>
          <a:xfrm>
            <a:off x="3616276" y="231833"/>
            <a:ext cx="6799079" cy="552306"/>
          </a:xfrm>
          <a:prstGeom prst="rect">
            <a:avLst/>
          </a:prstGeom>
        </p:spPr>
        <p:txBody>
          <a:bodyPr vert="horz" lIns="68562" tIns="34281" rIns="68562" bIns="34281"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pPr defTabSz="685366">
              <a:defRPr/>
            </a:pPr>
            <a:r>
              <a:rPr lang="en-US" sz="2000" dirty="0">
                <a:solidFill>
                  <a:prstClr val="white"/>
                </a:solidFill>
                <a:latin typeface="+mj-lt"/>
                <a:ea typeface="Tahoma" panose="020B0604030504040204" pitchFamily="34" charset="0"/>
                <a:cs typeface="Arial" panose="020B0604020202020204" pitchFamily="34" charset="0"/>
              </a:rPr>
              <a:t>Seamless Acceptance Permit Simplification</a:t>
            </a:r>
          </a:p>
        </p:txBody>
      </p:sp>
      <p:sp>
        <p:nvSpPr>
          <p:cNvPr id="21" name="TextBox 20"/>
          <p:cNvSpPr txBox="1"/>
          <p:nvPr/>
        </p:nvSpPr>
        <p:spPr>
          <a:xfrm>
            <a:off x="299633" y="5794609"/>
            <a:ext cx="6162563" cy="338554"/>
          </a:xfrm>
          <a:prstGeom prst="rect">
            <a:avLst/>
          </a:prstGeom>
          <a:noFill/>
        </p:spPr>
        <p:txBody>
          <a:bodyPr wrap="square" rtlCol="0">
            <a:spAutoFit/>
          </a:bodyPr>
          <a:lstStyle/>
          <a:p>
            <a:r>
              <a:rPr lang="en-US" dirty="0">
                <a:solidFill>
                  <a:schemeClr val="bg2">
                    <a:lumMod val="25000"/>
                  </a:schemeClr>
                </a:solidFill>
                <a:latin typeface="+mn-lt"/>
                <a:cs typeface="Calibri" panose="020F0502020204030204" pitchFamily="34" charset="0"/>
              </a:rPr>
              <a:t>Note: Permit Imprint Application Fee Still Applicable</a:t>
            </a:r>
          </a:p>
        </p:txBody>
      </p:sp>
      <p:grpSp>
        <p:nvGrpSpPr>
          <p:cNvPr id="7" name="Group 6"/>
          <p:cNvGrpSpPr/>
          <p:nvPr/>
        </p:nvGrpSpPr>
        <p:grpSpPr>
          <a:xfrm>
            <a:off x="5691702" y="1592756"/>
            <a:ext cx="2400925" cy="2057936"/>
            <a:chOff x="6932612" y="1405391"/>
            <a:chExt cx="3200400" cy="2743200"/>
          </a:xfrm>
        </p:grpSpPr>
        <p:pic>
          <p:nvPicPr>
            <p:cNvPr id="5" name="Picture 4"/>
            <p:cNvPicPr>
              <a:picLocks noChangeAspect="1"/>
            </p:cNvPicPr>
            <p:nvPr/>
          </p:nvPicPr>
          <p:blipFill>
            <a:blip r:embed="rId3"/>
            <a:stretch>
              <a:fillRect/>
            </a:stretch>
          </p:blipFill>
          <p:spPr>
            <a:xfrm>
              <a:off x="6932612" y="1405391"/>
              <a:ext cx="3200400" cy="2743200"/>
            </a:xfrm>
            <a:prstGeom prst="rect">
              <a:avLst/>
            </a:prstGeom>
          </p:spPr>
        </p:pic>
        <p:sp>
          <p:nvSpPr>
            <p:cNvPr id="23" name="&quot;No&quot; Symbol 22"/>
            <p:cNvSpPr/>
            <p:nvPr/>
          </p:nvSpPr>
          <p:spPr>
            <a:xfrm>
              <a:off x="6932612" y="1726964"/>
              <a:ext cx="822960" cy="705394"/>
            </a:xfrm>
            <a:prstGeom prst="noSmoking">
              <a:avLst>
                <a:gd name="adj" fmla="val 1257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black"/>
                </a:solidFill>
              </a:endParaRPr>
            </a:p>
          </p:txBody>
        </p:sp>
        <p:sp>
          <p:nvSpPr>
            <p:cNvPr id="24" name="&quot;No&quot; Symbol 23"/>
            <p:cNvSpPr/>
            <p:nvPr/>
          </p:nvSpPr>
          <p:spPr>
            <a:xfrm>
              <a:off x="8121332" y="1513320"/>
              <a:ext cx="822960" cy="705394"/>
            </a:xfrm>
            <a:prstGeom prst="noSmoking">
              <a:avLst>
                <a:gd name="adj" fmla="val 1257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black"/>
                </a:solidFill>
              </a:endParaRPr>
            </a:p>
          </p:txBody>
        </p:sp>
        <p:sp>
          <p:nvSpPr>
            <p:cNvPr id="25" name="&quot;No&quot; Symbol 24"/>
            <p:cNvSpPr/>
            <p:nvPr/>
          </p:nvSpPr>
          <p:spPr>
            <a:xfrm>
              <a:off x="9282250" y="1760139"/>
              <a:ext cx="822960" cy="705394"/>
            </a:xfrm>
            <a:prstGeom prst="noSmoking">
              <a:avLst>
                <a:gd name="adj" fmla="val 1257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black"/>
                </a:solidFill>
              </a:endParaRPr>
            </a:p>
          </p:txBody>
        </p:sp>
      </p:grpSp>
      <p:sp>
        <p:nvSpPr>
          <p:cNvPr id="16" name="TextBox 15"/>
          <p:cNvSpPr txBox="1"/>
          <p:nvPr/>
        </p:nvSpPr>
        <p:spPr>
          <a:xfrm>
            <a:off x="299633" y="1347146"/>
            <a:ext cx="5371212" cy="2877711"/>
          </a:xfrm>
          <a:prstGeom prst="rect">
            <a:avLst/>
          </a:prstGeom>
          <a:noFill/>
        </p:spPr>
        <p:txBody>
          <a:bodyPr wrap="square" rtlCol="0">
            <a:spAutoFit/>
          </a:bodyPr>
          <a:lstStyle/>
          <a:p>
            <a:r>
              <a:rPr lang="en-US" sz="2000" dirty="0">
                <a:solidFill>
                  <a:schemeClr val="tx1"/>
                </a:solidFill>
                <a:latin typeface="+mn-lt"/>
                <a:cs typeface="Calibri" panose="020F0502020204030204" pitchFamily="34" charset="0"/>
              </a:rPr>
              <a:t>Annual Presort Fees Are Deferred When</a:t>
            </a:r>
            <a:r>
              <a:rPr lang="en-US" sz="2000" dirty="0" smtClean="0">
                <a:solidFill>
                  <a:schemeClr val="tx1"/>
                </a:solidFill>
                <a:latin typeface="+mn-lt"/>
                <a:cs typeface="Calibri" panose="020F0502020204030204" pitchFamily="34" charset="0"/>
              </a:rPr>
              <a:t>:</a:t>
            </a:r>
          </a:p>
          <a:p>
            <a:pPr marL="214370" indent="-214370">
              <a:buFont typeface="Wingdings" panose="05000000000000000000" pitchFamily="2" charset="2"/>
              <a:buChar char="§"/>
            </a:pPr>
            <a:endParaRPr lang="en-US" sz="1800" dirty="0">
              <a:solidFill>
                <a:schemeClr val="tx1"/>
              </a:solidFill>
              <a:latin typeface="+mn-lt"/>
              <a:cs typeface="Calibri" panose="020F0502020204030204" pitchFamily="34" charset="0"/>
            </a:endParaRPr>
          </a:p>
          <a:p>
            <a:pPr marL="214370" indent="-214370">
              <a:buFont typeface="Wingdings" panose="05000000000000000000" pitchFamily="2" charset="2"/>
              <a:buChar char="§"/>
            </a:pPr>
            <a:r>
              <a:rPr lang="en-US" sz="1800" dirty="0" smtClean="0">
                <a:solidFill>
                  <a:schemeClr val="tx1"/>
                </a:solidFill>
                <a:latin typeface="+mn-lt"/>
                <a:cs typeface="Calibri" panose="020F0502020204030204" pitchFamily="34" charset="0"/>
              </a:rPr>
              <a:t>Permit </a:t>
            </a:r>
            <a:r>
              <a:rPr lang="en-US" sz="1800" dirty="0">
                <a:solidFill>
                  <a:schemeClr val="tx1"/>
                </a:solidFill>
                <a:latin typeface="+mn-lt"/>
                <a:cs typeface="Calibri" panose="020F0502020204030204" pitchFamily="34" charset="0"/>
              </a:rPr>
              <a:t>Used in Seamless </a:t>
            </a:r>
            <a:r>
              <a:rPr lang="en-US" sz="1800" dirty="0" smtClean="0">
                <a:solidFill>
                  <a:schemeClr val="tx1"/>
                </a:solidFill>
                <a:latin typeface="+mn-lt"/>
                <a:cs typeface="Calibri" panose="020F0502020204030204" pitchFamily="34" charset="0"/>
              </a:rPr>
              <a:t>Mailing</a:t>
            </a:r>
          </a:p>
          <a:p>
            <a:pPr marL="214370" indent="-214370">
              <a:buFont typeface="Wingdings" panose="05000000000000000000" pitchFamily="2" charset="2"/>
              <a:buChar char="§"/>
            </a:pPr>
            <a:endParaRPr lang="en-US" sz="1800" dirty="0">
              <a:solidFill>
                <a:schemeClr val="tx1"/>
              </a:solidFill>
              <a:latin typeface="+mn-lt"/>
              <a:cs typeface="Calibri" panose="020F0502020204030204" pitchFamily="34" charset="0"/>
            </a:endParaRPr>
          </a:p>
          <a:p>
            <a:pPr marL="214370" indent="-214370">
              <a:buFont typeface="Wingdings" panose="05000000000000000000" pitchFamily="2" charset="2"/>
              <a:buChar char="§"/>
            </a:pPr>
            <a:r>
              <a:rPr lang="en-US" sz="1800" dirty="0">
                <a:solidFill>
                  <a:schemeClr val="tx1"/>
                </a:solidFill>
                <a:latin typeface="+mn-lt"/>
                <a:cs typeface="Calibri" panose="020F0502020204030204" pitchFamily="34" charset="0"/>
              </a:rPr>
              <a:t>Mailing Submitted by a Seamless </a:t>
            </a:r>
            <a:r>
              <a:rPr lang="en-US" sz="1800" dirty="0" smtClean="0">
                <a:solidFill>
                  <a:schemeClr val="tx1"/>
                </a:solidFill>
                <a:latin typeface="+mn-lt"/>
                <a:cs typeface="Calibri" panose="020F0502020204030204" pitchFamily="34" charset="0"/>
              </a:rPr>
              <a:t>Mailer</a:t>
            </a:r>
          </a:p>
          <a:p>
            <a:pPr marL="214370" indent="-214370">
              <a:buFont typeface="Wingdings" panose="05000000000000000000" pitchFamily="2" charset="2"/>
              <a:buChar char="§"/>
            </a:pPr>
            <a:endParaRPr lang="en-US" sz="1800" dirty="0">
              <a:solidFill>
                <a:schemeClr val="tx1"/>
              </a:solidFill>
              <a:latin typeface="+mn-lt"/>
              <a:cs typeface="Calibri" panose="020F0502020204030204" pitchFamily="34" charset="0"/>
            </a:endParaRPr>
          </a:p>
          <a:p>
            <a:pPr marL="214370" indent="-214370">
              <a:spcAft>
                <a:spcPts val="600"/>
              </a:spcAft>
              <a:buFont typeface="Wingdings" panose="05000000000000000000" pitchFamily="2" charset="2"/>
              <a:buChar char="§"/>
            </a:pPr>
            <a:r>
              <a:rPr lang="en-US" sz="1800" dirty="0">
                <a:solidFill>
                  <a:schemeClr val="tx1"/>
                </a:solidFill>
                <a:latin typeface="+mn-lt"/>
                <a:cs typeface="Calibri" panose="020F0502020204030204" pitchFamily="34" charset="0"/>
              </a:rPr>
              <a:t>No Checks on any Permits Associated With That Mailing Irrespective Of Permit Ownership</a:t>
            </a:r>
          </a:p>
          <a:p>
            <a:pPr marL="214370" indent="-214370">
              <a:buFont typeface="Wingdings" panose="05000000000000000000" pitchFamily="2" charset="2"/>
              <a:buChar char="§"/>
            </a:pPr>
            <a:endParaRPr lang="en-US" sz="1200" dirty="0">
              <a:solidFill>
                <a:srgbClr val="495267"/>
              </a:solidFill>
              <a:latin typeface="Calibri" panose="020F0502020204030204" pitchFamily="34" charset="0"/>
              <a:cs typeface="Calibri" panose="020F0502020204030204" pitchFamily="34" charset="0"/>
            </a:endParaRPr>
          </a:p>
        </p:txBody>
      </p:sp>
      <p:sp>
        <p:nvSpPr>
          <p:cNvPr id="4" name="TextBox 3"/>
          <p:cNvSpPr txBox="1"/>
          <p:nvPr/>
        </p:nvSpPr>
        <p:spPr>
          <a:xfrm>
            <a:off x="207981" y="4273690"/>
            <a:ext cx="8927765" cy="648896"/>
          </a:xfrm>
          <a:prstGeom prst="rect">
            <a:avLst/>
          </a:prstGeom>
          <a:noFill/>
        </p:spPr>
        <p:txBody>
          <a:bodyPr wrap="none" rtlCol="0">
            <a:spAutoFit/>
          </a:bodyPr>
          <a:lstStyle/>
          <a:p>
            <a:pPr marL="214370" indent="-214370">
              <a:spcAft>
                <a:spcPts val="450"/>
              </a:spcAft>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When a permit is used in a Seamless mailing, fees are deferred.</a:t>
            </a:r>
          </a:p>
          <a:p>
            <a:pPr marL="214370" indent="-214370">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When same permit is used in a non-seamless mailing, fees will be due when applicable</a:t>
            </a:r>
            <a:r>
              <a:rPr lang="en-US"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63757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CF97BF-14E3-466D-B7C7-178802BA0935}" type="slidenum">
              <a:rPr lang="en-US" smtClean="0">
                <a:solidFill>
                  <a:prstClr val="black">
                    <a:tint val="75000"/>
                  </a:prstClr>
                </a:solidFill>
              </a:rPr>
              <a:pPr/>
              <a:t>24</a:t>
            </a:fld>
            <a:endParaRPr lang="en-US" dirty="0">
              <a:solidFill>
                <a:prstClr val="black">
                  <a:tint val="75000"/>
                </a:prstClr>
              </a:solidFill>
            </a:endParaRPr>
          </a:p>
        </p:txBody>
      </p:sp>
      <p:sp>
        <p:nvSpPr>
          <p:cNvPr id="2" name="Content Placeholder 1"/>
          <p:cNvSpPr>
            <a:spLocks noGrp="1"/>
          </p:cNvSpPr>
          <p:nvPr>
            <p:ph sz="half" idx="4294967295"/>
          </p:nvPr>
        </p:nvSpPr>
        <p:spPr>
          <a:xfrm>
            <a:off x="155955" y="1256071"/>
            <a:ext cx="3886200" cy="3263900"/>
          </a:xfrm>
        </p:spPr>
        <p:txBody>
          <a:bodyPr/>
          <a:lstStyle/>
          <a:p>
            <a:pPr marL="0" indent="0">
              <a:buNone/>
            </a:pPr>
            <a:r>
              <a:rPr lang="en-US" sz="1800" b="1" dirty="0">
                <a:solidFill>
                  <a:schemeClr val="bg2">
                    <a:lumMod val="25000"/>
                  </a:schemeClr>
                </a:solidFill>
                <a:latin typeface="+mn-lt"/>
              </a:rPr>
              <a:t>Current State</a:t>
            </a:r>
          </a:p>
          <a:p>
            <a:pPr>
              <a:buFont typeface="Wingdings" panose="05000000000000000000" pitchFamily="2" charset="2"/>
              <a:buChar char="§"/>
            </a:pPr>
            <a:r>
              <a:rPr lang="en-US" sz="1800" dirty="0">
                <a:solidFill>
                  <a:schemeClr val="bg2">
                    <a:lumMod val="25000"/>
                  </a:schemeClr>
                </a:solidFill>
                <a:latin typeface="+mn-lt"/>
              </a:rPr>
              <a:t>Mailer must present 90% eligible </a:t>
            </a:r>
            <a:r>
              <a:rPr lang="en-US" sz="1800" b="1" dirty="0">
                <a:solidFill>
                  <a:schemeClr val="bg2">
                    <a:lumMod val="25000"/>
                  </a:schemeClr>
                </a:solidFill>
                <a:latin typeface="+mn-lt"/>
              </a:rPr>
              <a:t>presort</a:t>
            </a:r>
            <a:r>
              <a:rPr lang="en-US" sz="1800" dirty="0">
                <a:solidFill>
                  <a:schemeClr val="bg2">
                    <a:lumMod val="25000"/>
                  </a:schemeClr>
                </a:solidFill>
                <a:latin typeface="+mn-lt"/>
              </a:rPr>
              <a:t> volume as Full-Service to have fee waived</a:t>
            </a:r>
          </a:p>
        </p:txBody>
      </p:sp>
      <p:sp>
        <p:nvSpPr>
          <p:cNvPr id="3" name="Content Placeholder 2"/>
          <p:cNvSpPr>
            <a:spLocks noGrp="1"/>
          </p:cNvSpPr>
          <p:nvPr>
            <p:ph sz="half" idx="4294967295"/>
          </p:nvPr>
        </p:nvSpPr>
        <p:spPr>
          <a:xfrm>
            <a:off x="4929795" y="1256071"/>
            <a:ext cx="3886200" cy="3263900"/>
          </a:xfrm>
        </p:spPr>
        <p:txBody>
          <a:bodyPr>
            <a:normAutofit/>
          </a:bodyPr>
          <a:lstStyle/>
          <a:p>
            <a:pPr marL="0" indent="0">
              <a:buNone/>
            </a:pPr>
            <a:r>
              <a:rPr lang="en-US" sz="1800" b="1" dirty="0">
                <a:solidFill>
                  <a:schemeClr val="bg2">
                    <a:lumMod val="25000"/>
                  </a:schemeClr>
                </a:solidFill>
                <a:latin typeface="+mn-lt"/>
                <a:cs typeface="Calibri" panose="020F0502020204030204" pitchFamily="34" charset="0"/>
              </a:rPr>
              <a:t>Future State</a:t>
            </a:r>
          </a:p>
          <a:p>
            <a:pPr>
              <a:spcBef>
                <a:spcPts val="0"/>
              </a:spcBef>
              <a:buFont typeface="Wingdings" panose="05000000000000000000" pitchFamily="2" charset="2"/>
              <a:buChar char="§"/>
            </a:pPr>
            <a:r>
              <a:rPr lang="en-US" sz="1800" dirty="0">
                <a:solidFill>
                  <a:schemeClr val="bg2">
                    <a:lumMod val="25000"/>
                  </a:schemeClr>
                </a:solidFill>
                <a:latin typeface="+mn-lt"/>
                <a:cs typeface="Calibri" panose="020F0502020204030204" pitchFamily="34" charset="0"/>
              </a:rPr>
              <a:t>At least 75% of total mail volume is eligible for Full-Service</a:t>
            </a:r>
          </a:p>
          <a:p>
            <a:pPr>
              <a:buFont typeface="Wingdings" panose="05000000000000000000" pitchFamily="2" charset="2"/>
              <a:buChar char="§"/>
            </a:pPr>
            <a:r>
              <a:rPr lang="en-US" sz="1800" dirty="0">
                <a:solidFill>
                  <a:schemeClr val="bg2">
                    <a:lumMod val="25000"/>
                  </a:schemeClr>
                </a:solidFill>
                <a:latin typeface="+mn-lt"/>
                <a:cs typeface="Calibri" panose="020F0502020204030204" pitchFamily="34" charset="0"/>
              </a:rPr>
              <a:t>90% of the eligible Full-Service mail volume must be presented as Full-Service to have fee waived</a:t>
            </a:r>
          </a:p>
        </p:txBody>
      </p:sp>
      <p:sp>
        <p:nvSpPr>
          <p:cNvPr id="5" name="Title 1">
            <a:extLst>
              <a:ext uri="{FF2B5EF4-FFF2-40B4-BE49-F238E27FC236}">
                <a16:creationId xmlns="" xmlns:a16="http://schemas.microsoft.com/office/drawing/2014/main" id="{B07D1235-AA64-414E-8B36-266BE23B067E}"/>
              </a:ext>
            </a:extLst>
          </p:cNvPr>
          <p:cNvSpPr txBox="1">
            <a:spLocks/>
          </p:cNvSpPr>
          <p:nvPr/>
        </p:nvSpPr>
        <p:spPr>
          <a:xfrm>
            <a:off x="3477744" y="277276"/>
            <a:ext cx="6799079" cy="552306"/>
          </a:xfrm>
          <a:prstGeom prst="rect">
            <a:avLst/>
          </a:prstGeom>
        </p:spPr>
        <p:txBody>
          <a:bodyPr vert="horz" lIns="68562" tIns="34281" rIns="68562" bIns="34281"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pPr defTabSz="685366">
              <a:defRPr/>
            </a:pPr>
            <a:r>
              <a:rPr lang="en-US" sz="2000" dirty="0">
                <a:solidFill>
                  <a:prstClr val="white"/>
                </a:solidFill>
                <a:latin typeface="+mj-lt"/>
                <a:ea typeface="Tahoma" panose="020B0604030504040204" pitchFamily="34" charset="0"/>
                <a:cs typeface="Calibri" panose="020F0502020204030204" pitchFamily="34" charset="0"/>
              </a:rPr>
              <a:t>Full-Service Fee Waiver Calculation Change</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28408" b="17492"/>
          <a:stretch/>
        </p:blipFill>
        <p:spPr>
          <a:xfrm>
            <a:off x="1018431" y="3541713"/>
            <a:ext cx="1989338" cy="1146339"/>
          </a:xfrm>
          <a:prstGeom prst="rect">
            <a:avLst/>
          </a:prstGeom>
        </p:spPr>
      </p:pic>
      <p:sp>
        <p:nvSpPr>
          <p:cNvPr id="7" name="TextBox 6"/>
          <p:cNvSpPr txBox="1"/>
          <p:nvPr/>
        </p:nvSpPr>
        <p:spPr>
          <a:xfrm>
            <a:off x="414477" y="3085411"/>
            <a:ext cx="3057247" cy="369332"/>
          </a:xfrm>
          <a:prstGeom prst="rect">
            <a:avLst/>
          </a:prstGeom>
          <a:noFill/>
        </p:spPr>
        <p:txBody>
          <a:bodyPr wrap="none" rtlCol="0">
            <a:spAutoFit/>
          </a:bodyPr>
          <a:lstStyle/>
          <a:p>
            <a:pPr algn="ctr">
              <a:defRPr/>
            </a:pPr>
            <a:r>
              <a:rPr lang="en-US" sz="1800" dirty="0">
                <a:solidFill>
                  <a:schemeClr val="bg2">
                    <a:lumMod val="25000"/>
                  </a:schemeClr>
                </a:solidFill>
                <a:latin typeface="+mn-lt"/>
                <a:cs typeface="Calibri" panose="020F0502020204030204" pitchFamily="34" charset="0"/>
              </a:rPr>
              <a:t>Mail more than or equal to</a:t>
            </a:r>
          </a:p>
        </p:txBody>
      </p:sp>
      <p:sp>
        <p:nvSpPr>
          <p:cNvPr id="8" name="TextBox 7"/>
          <p:cNvSpPr txBox="1"/>
          <p:nvPr/>
        </p:nvSpPr>
        <p:spPr>
          <a:xfrm>
            <a:off x="1136629" y="4797978"/>
            <a:ext cx="1771634" cy="646331"/>
          </a:xfrm>
          <a:prstGeom prst="rect">
            <a:avLst/>
          </a:prstGeom>
          <a:noFill/>
        </p:spPr>
        <p:txBody>
          <a:bodyPr wrap="square" rtlCol="0">
            <a:spAutoFit/>
          </a:bodyPr>
          <a:lstStyle/>
          <a:p>
            <a:pPr algn="ctr">
              <a:defRPr/>
            </a:pPr>
            <a:r>
              <a:rPr lang="en-US" sz="1800" dirty="0">
                <a:solidFill>
                  <a:schemeClr val="bg2">
                    <a:lumMod val="25000"/>
                  </a:schemeClr>
                </a:solidFill>
                <a:latin typeface="+mn-lt"/>
                <a:cs typeface="Calibri" panose="020F0502020204030204" pitchFamily="34" charset="0"/>
              </a:rPr>
              <a:t>Full-Service Volume</a:t>
            </a:r>
          </a:p>
        </p:txBody>
      </p:sp>
      <p:sp>
        <p:nvSpPr>
          <p:cNvPr id="9" name="TextBox 8"/>
          <p:cNvSpPr txBox="1"/>
          <p:nvPr/>
        </p:nvSpPr>
        <p:spPr>
          <a:xfrm>
            <a:off x="1205921" y="3439304"/>
            <a:ext cx="1819729" cy="1419619"/>
          </a:xfrm>
          <a:prstGeom prst="rect">
            <a:avLst/>
          </a:prstGeom>
          <a:noFill/>
        </p:spPr>
        <p:txBody>
          <a:bodyPr wrap="none" rtlCol="0">
            <a:spAutoFit/>
          </a:bodyPr>
          <a:lstStyle/>
          <a:p>
            <a:pPr>
              <a:defRPr/>
            </a:pPr>
            <a:r>
              <a:rPr lang="en-US" sz="8625" dirty="0">
                <a:solidFill>
                  <a:srgbClr val="002060"/>
                </a:solidFill>
                <a:latin typeface="Century Gothic" panose="020B0502020202020204" pitchFamily="34" charset="0"/>
              </a:rPr>
              <a:t>90</a:t>
            </a:r>
            <a:r>
              <a:rPr lang="en-US" sz="5401" baseline="30000" dirty="0">
                <a:solidFill>
                  <a:srgbClr val="002060"/>
                </a:solidFill>
                <a:latin typeface="Century Gothic" panose="020B0502020202020204" pitchFamily="34" charset="0"/>
              </a:rPr>
              <a:t>%</a:t>
            </a:r>
            <a:endParaRPr lang="en-US" sz="5401" baseline="30000" dirty="0">
              <a:solidFill>
                <a:srgbClr val="002060"/>
              </a:solidFill>
            </a:endParaRPr>
          </a:p>
        </p:txBody>
      </p:sp>
      <p:cxnSp>
        <p:nvCxnSpPr>
          <p:cNvPr id="11" name="Straight Connector 10"/>
          <p:cNvCxnSpPr/>
          <p:nvPr/>
        </p:nvCxnSpPr>
        <p:spPr>
          <a:xfrm>
            <a:off x="4457670" y="1270383"/>
            <a:ext cx="0" cy="508229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88481" y="4390594"/>
            <a:ext cx="588623" cy="923458"/>
          </a:xfrm>
          <a:prstGeom prst="rect">
            <a:avLst/>
          </a:prstGeom>
          <a:noFill/>
        </p:spPr>
        <p:txBody>
          <a:bodyPr wrap="none" rtlCol="0">
            <a:spAutoFit/>
          </a:bodyPr>
          <a:lstStyle/>
          <a:p>
            <a:r>
              <a:rPr lang="en-US" sz="5401" dirty="0">
                <a:solidFill>
                  <a:srgbClr val="002060"/>
                </a:solidFill>
              </a:rPr>
              <a:t>+</a:t>
            </a:r>
          </a:p>
        </p:txBody>
      </p:sp>
      <p:pic>
        <p:nvPicPr>
          <p:cNvPr id="16" name="Picture 15"/>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41695" y="4283360"/>
            <a:ext cx="1989338" cy="1137926"/>
          </a:xfrm>
          <a:prstGeom prst="rect">
            <a:avLst/>
          </a:prstGeom>
        </p:spPr>
      </p:pic>
      <p:sp>
        <p:nvSpPr>
          <p:cNvPr id="14" name="TextBox 13"/>
          <p:cNvSpPr txBox="1"/>
          <p:nvPr/>
        </p:nvSpPr>
        <p:spPr>
          <a:xfrm>
            <a:off x="4898908" y="4232148"/>
            <a:ext cx="1617751" cy="1200650"/>
          </a:xfrm>
          <a:prstGeom prst="rect">
            <a:avLst/>
          </a:prstGeom>
          <a:noFill/>
        </p:spPr>
        <p:txBody>
          <a:bodyPr wrap="none" rtlCol="0">
            <a:spAutoFit/>
          </a:bodyPr>
          <a:lstStyle/>
          <a:p>
            <a:pPr>
              <a:defRPr/>
            </a:pPr>
            <a:r>
              <a:rPr lang="en-US" sz="7202" dirty="0">
                <a:solidFill>
                  <a:srgbClr val="002060"/>
                </a:solidFill>
                <a:latin typeface="Century Gothic" panose="020B0502020202020204" pitchFamily="34" charset="0"/>
              </a:rPr>
              <a:t>75</a:t>
            </a:r>
            <a:r>
              <a:rPr lang="en-US" sz="5401" baseline="30000" dirty="0">
                <a:solidFill>
                  <a:srgbClr val="002060"/>
                </a:solidFill>
                <a:latin typeface="Century Gothic" panose="020B0502020202020204" pitchFamily="34" charset="0"/>
              </a:rPr>
              <a:t>%</a:t>
            </a:r>
            <a:endParaRPr lang="en-US" sz="5401" baseline="30000" dirty="0">
              <a:solidFill>
                <a:srgbClr val="002060"/>
              </a:solidFill>
            </a:endParaRPr>
          </a:p>
        </p:txBody>
      </p:sp>
      <p:sp>
        <p:nvSpPr>
          <p:cNvPr id="17" name="TextBox 16"/>
          <p:cNvSpPr txBox="1"/>
          <p:nvPr/>
        </p:nvSpPr>
        <p:spPr>
          <a:xfrm>
            <a:off x="4524942" y="3848501"/>
            <a:ext cx="2054024" cy="323165"/>
          </a:xfrm>
          <a:prstGeom prst="rect">
            <a:avLst/>
          </a:prstGeom>
          <a:noFill/>
        </p:spPr>
        <p:txBody>
          <a:bodyPr wrap="none" rtlCol="0">
            <a:spAutoFit/>
          </a:bodyPr>
          <a:lstStyle/>
          <a:p>
            <a:pPr algn="ctr">
              <a:defRPr/>
            </a:pPr>
            <a:r>
              <a:rPr lang="en-US" sz="1500" dirty="0">
                <a:solidFill>
                  <a:schemeClr val="bg2">
                    <a:lumMod val="25000"/>
                  </a:schemeClr>
                </a:solidFill>
                <a:latin typeface="+mn-lt"/>
                <a:cs typeface="Calibri" panose="020F0502020204030204" pitchFamily="34" charset="0"/>
              </a:rPr>
              <a:t>Of Total Mail Volume</a:t>
            </a:r>
          </a:p>
        </p:txBody>
      </p:sp>
      <p:sp>
        <p:nvSpPr>
          <p:cNvPr id="19" name="TextBox 18"/>
          <p:cNvSpPr txBox="1"/>
          <p:nvPr/>
        </p:nvSpPr>
        <p:spPr>
          <a:xfrm>
            <a:off x="4750547" y="5562594"/>
            <a:ext cx="1771634" cy="553998"/>
          </a:xfrm>
          <a:prstGeom prst="rect">
            <a:avLst/>
          </a:prstGeom>
          <a:noFill/>
        </p:spPr>
        <p:txBody>
          <a:bodyPr wrap="square" rtlCol="0">
            <a:spAutoFit/>
          </a:bodyPr>
          <a:lstStyle/>
          <a:p>
            <a:pPr algn="ctr">
              <a:defRPr/>
            </a:pPr>
            <a:r>
              <a:rPr lang="en-US" sz="1500" dirty="0">
                <a:solidFill>
                  <a:schemeClr val="bg2">
                    <a:lumMod val="25000"/>
                  </a:schemeClr>
                </a:solidFill>
                <a:latin typeface="+mn-lt"/>
                <a:cs typeface="Calibri" panose="020F0502020204030204" pitchFamily="34" charset="0"/>
              </a:rPr>
              <a:t>Is Full-Service Eligible</a:t>
            </a:r>
          </a:p>
        </p:txBody>
      </p:sp>
      <p:pic>
        <p:nvPicPr>
          <p:cNvPr id="20" name="Picture 19"/>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89850" y="4327832"/>
            <a:ext cx="1708643" cy="1234762"/>
          </a:xfrm>
          <a:prstGeom prst="rect">
            <a:avLst/>
          </a:prstGeom>
        </p:spPr>
      </p:pic>
      <p:sp>
        <p:nvSpPr>
          <p:cNvPr id="21" name="TextBox 20"/>
          <p:cNvSpPr txBox="1"/>
          <p:nvPr/>
        </p:nvSpPr>
        <p:spPr>
          <a:xfrm>
            <a:off x="7373849" y="4213385"/>
            <a:ext cx="1617751" cy="1200650"/>
          </a:xfrm>
          <a:prstGeom prst="rect">
            <a:avLst/>
          </a:prstGeom>
          <a:noFill/>
        </p:spPr>
        <p:txBody>
          <a:bodyPr wrap="square" rtlCol="0">
            <a:spAutoFit/>
          </a:bodyPr>
          <a:lstStyle/>
          <a:p>
            <a:pPr>
              <a:defRPr/>
            </a:pPr>
            <a:r>
              <a:rPr lang="en-US" sz="7202" dirty="0">
                <a:solidFill>
                  <a:srgbClr val="002060"/>
                </a:solidFill>
                <a:latin typeface="Century Gothic" panose="020B0502020202020204" pitchFamily="34" charset="0"/>
              </a:rPr>
              <a:t>90</a:t>
            </a:r>
            <a:r>
              <a:rPr lang="en-US" sz="5401" baseline="30000" dirty="0">
                <a:solidFill>
                  <a:srgbClr val="002060"/>
                </a:solidFill>
                <a:latin typeface="Century Gothic" panose="020B0502020202020204" pitchFamily="34" charset="0"/>
              </a:rPr>
              <a:t>%</a:t>
            </a:r>
            <a:endParaRPr lang="en-US" sz="5401" baseline="30000" dirty="0">
              <a:solidFill>
                <a:srgbClr val="002060"/>
              </a:solidFill>
            </a:endParaRPr>
          </a:p>
        </p:txBody>
      </p:sp>
      <p:sp>
        <p:nvSpPr>
          <p:cNvPr id="22" name="TextBox 21"/>
          <p:cNvSpPr txBox="1"/>
          <p:nvPr/>
        </p:nvSpPr>
        <p:spPr>
          <a:xfrm>
            <a:off x="6828675" y="3829609"/>
            <a:ext cx="2469879" cy="553998"/>
          </a:xfrm>
          <a:prstGeom prst="rect">
            <a:avLst/>
          </a:prstGeom>
          <a:noFill/>
        </p:spPr>
        <p:txBody>
          <a:bodyPr wrap="square" rtlCol="0">
            <a:spAutoFit/>
          </a:bodyPr>
          <a:lstStyle/>
          <a:p>
            <a:pPr algn="ctr">
              <a:defRPr/>
            </a:pPr>
            <a:r>
              <a:rPr lang="en-US" sz="1500" dirty="0">
                <a:solidFill>
                  <a:schemeClr val="bg2">
                    <a:lumMod val="25000"/>
                  </a:schemeClr>
                </a:solidFill>
                <a:latin typeface="+mn-lt"/>
                <a:cs typeface="Calibri" panose="020F0502020204030204" pitchFamily="34" charset="0"/>
              </a:rPr>
              <a:t>Of Full-Service Eligible Volume</a:t>
            </a:r>
          </a:p>
        </p:txBody>
      </p:sp>
      <p:sp>
        <p:nvSpPr>
          <p:cNvPr id="23" name="TextBox 22"/>
          <p:cNvSpPr txBox="1"/>
          <p:nvPr/>
        </p:nvSpPr>
        <p:spPr>
          <a:xfrm>
            <a:off x="7177797" y="5569581"/>
            <a:ext cx="1771634" cy="553998"/>
          </a:xfrm>
          <a:prstGeom prst="rect">
            <a:avLst/>
          </a:prstGeom>
          <a:noFill/>
        </p:spPr>
        <p:txBody>
          <a:bodyPr wrap="square" rtlCol="0">
            <a:spAutoFit/>
          </a:bodyPr>
          <a:lstStyle/>
          <a:p>
            <a:pPr algn="ctr">
              <a:defRPr/>
            </a:pPr>
            <a:r>
              <a:rPr lang="en-US" sz="1500" dirty="0">
                <a:solidFill>
                  <a:schemeClr val="bg2">
                    <a:lumMod val="25000"/>
                  </a:schemeClr>
                </a:solidFill>
                <a:latin typeface="+mn-lt"/>
                <a:cs typeface="Calibri" panose="020F0502020204030204" pitchFamily="34" charset="0"/>
              </a:rPr>
              <a:t>Presented as Full-Service</a:t>
            </a:r>
          </a:p>
        </p:txBody>
      </p:sp>
    </p:spTree>
    <p:extLst>
      <p:ext uri="{BB962C8B-B14F-4D97-AF65-F5344CB8AC3E}">
        <p14:creationId xmlns:p14="http://schemas.microsoft.com/office/powerpoint/2010/main" val="2027860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685572">
              <a:defRPr/>
            </a:pPr>
            <a:fld id="{B5CF97BF-14E3-466D-B7C7-178802BA0935}" type="slidenum">
              <a:rPr lang="en-US">
                <a:solidFill>
                  <a:prstClr val="black">
                    <a:tint val="75000"/>
                  </a:prstClr>
                </a:solidFill>
              </a:rPr>
              <a:pPr defTabSz="685572">
                <a:defRPr/>
              </a:pPr>
              <a:t>25</a:t>
            </a:fld>
            <a:endParaRPr lang="en-US" dirty="0">
              <a:solidFill>
                <a:prstClr val="black">
                  <a:tint val="75000"/>
                </a:prstClr>
              </a:solidFill>
            </a:endParaRPr>
          </a:p>
        </p:txBody>
      </p:sp>
      <p:sp>
        <p:nvSpPr>
          <p:cNvPr id="10" name="Title 1">
            <a:extLst>
              <a:ext uri="{FF2B5EF4-FFF2-40B4-BE49-F238E27FC236}">
                <a16:creationId xmlns:a16="http://schemas.microsoft.com/office/drawing/2014/main" xmlns="" id="{B07D1235-AA64-414E-8B36-266BE23B067E}"/>
              </a:ext>
            </a:extLst>
          </p:cNvPr>
          <p:cNvSpPr txBox="1">
            <a:spLocks/>
          </p:cNvSpPr>
          <p:nvPr/>
        </p:nvSpPr>
        <p:spPr>
          <a:xfrm>
            <a:off x="3322320" y="213360"/>
            <a:ext cx="6759393" cy="567267"/>
          </a:xfrm>
          <a:prstGeom prst="rect">
            <a:avLst/>
          </a:prstGeom>
        </p:spPr>
        <p:txBody>
          <a:bodyPr vert="horz" lIns="68562" tIns="34281" rIns="68562" bIns="34281"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pPr defTabSz="685366">
              <a:defRPr/>
            </a:pPr>
            <a:r>
              <a:rPr lang="en-US" sz="1800" dirty="0">
                <a:solidFill>
                  <a:prstClr val="white"/>
                </a:solidFill>
                <a:latin typeface="+mj-lt"/>
                <a:ea typeface="Tahoma" panose="020B0604030504040204" pitchFamily="34" charset="0"/>
                <a:cs typeface="Arial" panose="020B0604020202020204" pitchFamily="34" charset="0"/>
              </a:rPr>
              <a:t>Electronic Verification System (eVS) ─ Unmanifested Pieces</a:t>
            </a:r>
          </a:p>
        </p:txBody>
      </p:sp>
      <p:sp>
        <p:nvSpPr>
          <p:cNvPr id="16" name="TextBox 15"/>
          <p:cNvSpPr txBox="1"/>
          <p:nvPr/>
        </p:nvSpPr>
        <p:spPr>
          <a:xfrm>
            <a:off x="182418" y="1967578"/>
            <a:ext cx="8447232" cy="2492990"/>
          </a:xfrm>
          <a:prstGeom prst="rect">
            <a:avLst/>
          </a:prstGeom>
          <a:noFill/>
        </p:spPr>
        <p:txBody>
          <a:bodyPr wrap="square" rtlCol="0">
            <a:spAutoFit/>
          </a:bodyPr>
          <a:lstStyle/>
          <a:p>
            <a:pPr marL="214370" indent="-214370">
              <a:buFont typeface="Wingdings" panose="05000000000000000000" pitchFamily="2" charset="2"/>
              <a:buChar char="§"/>
            </a:pPr>
            <a:r>
              <a:rPr lang="en-US" dirty="0">
                <a:solidFill>
                  <a:schemeClr val="bg2">
                    <a:lumMod val="25000"/>
                  </a:schemeClr>
                </a:solidFill>
                <a:latin typeface="+mn-lt"/>
                <a:cs typeface="Calibri" panose="020F0502020204030204" pitchFamily="34" charset="0"/>
              </a:rPr>
              <a:t>Applies to eVS and Package Platform packages </a:t>
            </a:r>
          </a:p>
          <a:p>
            <a:pPr marL="214370" indent="-214370">
              <a:buFont typeface="Wingdings" panose="05000000000000000000" pitchFamily="2" charset="2"/>
              <a:buChar char="§"/>
            </a:pPr>
            <a:r>
              <a:rPr lang="en-US" dirty="0">
                <a:solidFill>
                  <a:schemeClr val="bg2">
                    <a:lumMod val="25000"/>
                  </a:schemeClr>
                </a:solidFill>
                <a:latin typeface="+mn-lt"/>
                <a:cs typeface="Calibri" panose="020F0502020204030204" pitchFamily="34" charset="0"/>
              </a:rPr>
              <a:t>Fee is assessed when unmanifested packages meet or exceed the 4% threshold for mailer’s total manifested volume</a:t>
            </a:r>
          </a:p>
          <a:p>
            <a:pPr marL="557361" lvl="1" indent="-214370">
              <a:buFont typeface="Wingdings" panose="05000000000000000000" pitchFamily="2" charset="2"/>
              <a:buChar char="§"/>
            </a:pPr>
            <a:r>
              <a:rPr lang="en-US" dirty="0">
                <a:solidFill>
                  <a:schemeClr val="bg2">
                    <a:lumMod val="25000"/>
                  </a:schemeClr>
                </a:solidFill>
                <a:latin typeface="+mn-lt"/>
                <a:cs typeface="Calibri" panose="020F0502020204030204" pitchFamily="34" charset="0"/>
              </a:rPr>
              <a:t>Un-manifested pieces above the threshold are charged a $0.20 per piece fee</a:t>
            </a:r>
          </a:p>
          <a:p>
            <a:pPr marL="557361" lvl="1" indent="-214370">
              <a:buFont typeface="Wingdings" panose="05000000000000000000" pitchFamily="2" charset="2"/>
              <a:buChar char="§"/>
            </a:pPr>
            <a:r>
              <a:rPr lang="en-US" dirty="0">
                <a:solidFill>
                  <a:schemeClr val="bg2">
                    <a:lumMod val="25000"/>
                  </a:schemeClr>
                </a:solidFill>
                <a:latin typeface="+mn-lt"/>
                <a:cs typeface="Calibri" panose="020F0502020204030204" pitchFamily="34" charset="0"/>
              </a:rPr>
              <a:t>Un-manifested pieces below the threshold are not changed and the IMpb compliance assessment will be unchanged</a:t>
            </a:r>
          </a:p>
          <a:p>
            <a:pPr marL="214370" indent="-214370">
              <a:buFont typeface="Wingdings" panose="05000000000000000000" pitchFamily="2" charset="2"/>
              <a:buChar char="§"/>
            </a:pPr>
            <a:r>
              <a:rPr lang="en-US" dirty="0">
                <a:solidFill>
                  <a:schemeClr val="bg2">
                    <a:lumMod val="25000"/>
                  </a:schemeClr>
                </a:solidFill>
                <a:latin typeface="+mn-lt"/>
                <a:cs typeface="Calibri" panose="020F0502020204030204" pitchFamily="34" charset="0"/>
              </a:rPr>
              <a:t>Un-manifest fee assessed packages are not subject to Intelligent Mail package barcode (IMpb) compliance fees</a:t>
            </a:r>
          </a:p>
          <a:p>
            <a:pPr marL="214370" indent="-214370">
              <a:buFont typeface="Wingdings" panose="05000000000000000000" pitchFamily="2" charset="2"/>
              <a:buChar char="§"/>
            </a:pPr>
            <a:r>
              <a:rPr lang="en-US" dirty="0">
                <a:solidFill>
                  <a:schemeClr val="bg2">
                    <a:lumMod val="25000"/>
                  </a:schemeClr>
                </a:solidFill>
                <a:latin typeface="+mn-lt"/>
                <a:cs typeface="Calibri" panose="020F0502020204030204" pitchFamily="34" charset="0"/>
              </a:rPr>
              <a:t>No changes to postage statements, Mail.dat, Mail.XML, SSF, or ICR files</a:t>
            </a:r>
          </a:p>
          <a:p>
            <a:pPr marL="214370" indent="-214370">
              <a:buFont typeface="Wingdings" panose="05000000000000000000" pitchFamily="2" charset="2"/>
              <a:buChar char="§"/>
            </a:pPr>
            <a:endParaRPr lang="en-US" sz="1200" dirty="0">
              <a:solidFill>
                <a:srgbClr val="495267"/>
              </a:solidFill>
              <a:latin typeface="Calibri" panose="020F0502020204030204" pitchFamily="34" charset="0"/>
              <a:cs typeface="Calibri" panose="020F0502020204030204" pitchFamily="34" charset="0"/>
            </a:endParaRPr>
          </a:p>
        </p:txBody>
      </p:sp>
      <p:sp>
        <p:nvSpPr>
          <p:cNvPr id="6" name="TextBox 5"/>
          <p:cNvSpPr txBox="1"/>
          <p:nvPr/>
        </p:nvSpPr>
        <p:spPr>
          <a:xfrm>
            <a:off x="127808" y="1296499"/>
            <a:ext cx="5214889" cy="400110"/>
          </a:xfrm>
          <a:prstGeom prst="rect">
            <a:avLst/>
          </a:prstGeom>
          <a:noFill/>
        </p:spPr>
        <p:txBody>
          <a:bodyPr wrap="none" rtlCol="0">
            <a:spAutoFit/>
          </a:bodyPr>
          <a:lstStyle/>
          <a:p>
            <a:r>
              <a:rPr lang="en-US" sz="2000" dirty="0">
                <a:solidFill>
                  <a:srgbClr val="002060"/>
                </a:solidFill>
                <a:latin typeface="+mj-lt"/>
                <a:cs typeface="Calibri" panose="020F0502020204030204" pitchFamily="34" charset="0"/>
              </a:rPr>
              <a:t>New Fee for Unmanifested eVS Packages</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593" y="4430807"/>
            <a:ext cx="4277423" cy="2107422"/>
          </a:xfrm>
          <a:prstGeom prst="parallelogram">
            <a:avLst/>
          </a:prstGeom>
        </p:spPr>
      </p:pic>
      <p:cxnSp>
        <p:nvCxnSpPr>
          <p:cNvPr id="1026" name="AutoShape 2"/>
          <p:cNvCxnSpPr>
            <a:cxnSpLocks noChangeShapeType="1"/>
          </p:cNvCxnSpPr>
          <p:nvPr/>
        </p:nvCxnSpPr>
        <p:spPr bwMode="auto">
          <a:xfrm>
            <a:off x="82656854" y="83815038"/>
            <a:ext cx="5830818" cy="0"/>
          </a:xfrm>
          <a:prstGeom prst="straightConnector1">
            <a:avLst/>
          </a:prstGeom>
          <a:noFill/>
          <a:ln w="9525" algn="ctr">
            <a:solidFill>
              <a:srgbClr val="D9D9D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27" name="AutoShape 3"/>
          <p:cNvCxnSpPr>
            <a:cxnSpLocks noChangeShapeType="1"/>
          </p:cNvCxnSpPr>
          <p:nvPr/>
        </p:nvCxnSpPr>
        <p:spPr bwMode="auto">
          <a:xfrm>
            <a:off x="82771183" y="83929368"/>
            <a:ext cx="5830818" cy="0"/>
          </a:xfrm>
          <a:prstGeom prst="straightConnector1">
            <a:avLst/>
          </a:prstGeom>
          <a:noFill/>
          <a:ln w="9525" algn="ctr">
            <a:solidFill>
              <a:srgbClr val="D9D9D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28" name="AutoShape 4"/>
          <p:cNvCxnSpPr>
            <a:cxnSpLocks noChangeShapeType="1"/>
          </p:cNvCxnSpPr>
          <p:nvPr/>
        </p:nvCxnSpPr>
        <p:spPr bwMode="auto">
          <a:xfrm>
            <a:off x="82885513" y="84043698"/>
            <a:ext cx="5830818" cy="0"/>
          </a:xfrm>
          <a:prstGeom prst="straightConnector1">
            <a:avLst/>
          </a:prstGeom>
          <a:noFill/>
          <a:ln w="9525" algn="ctr">
            <a:solidFill>
              <a:srgbClr val="D9D9D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Tree>
    <p:extLst>
      <p:ext uri="{BB962C8B-B14F-4D97-AF65-F5344CB8AC3E}">
        <p14:creationId xmlns:p14="http://schemas.microsoft.com/office/powerpoint/2010/main" val="3922426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685572">
              <a:defRPr/>
            </a:pPr>
            <a:fld id="{B5CF97BF-14E3-466D-B7C7-178802BA0935}" type="slidenum">
              <a:rPr lang="en-US">
                <a:solidFill>
                  <a:prstClr val="black">
                    <a:tint val="75000"/>
                  </a:prstClr>
                </a:solidFill>
              </a:rPr>
              <a:pPr defTabSz="685572">
                <a:defRPr/>
              </a:pPr>
              <a:t>26</a:t>
            </a:fld>
            <a:endParaRPr lang="en-US" dirty="0">
              <a:solidFill>
                <a:prstClr val="black">
                  <a:tint val="75000"/>
                </a:prstClr>
              </a:solidFill>
            </a:endParaRPr>
          </a:p>
        </p:txBody>
      </p:sp>
      <p:sp>
        <p:nvSpPr>
          <p:cNvPr id="10" name="Title 1">
            <a:extLst>
              <a:ext uri="{FF2B5EF4-FFF2-40B4-BE49-F238E27FC236}">
                <a16:creationId xmlns:a16="http://schemas.microsoft.com/office/drawing/2014/main" xmlns="" id="{B07D1235-AA64-414E-8B36-266BE23B067E}"/>
              </a:ext>
            </a:extLst>
          </p:cNvPr>
          <p:cNvSpPr txBox="1">
            <a:spLocks/>
          </p:cNvSpPr>
          <p:nvPr/>
        </p:nvSpPr>
        <p:spPr>
          <a:xfrm>
            <a:off x="5342697" y="213360"/>
            <a:ext cx="6759393" cy="567267"/>
          </a:xfrm>
          <a:prstGeom prst="rect">
            <a:avLst/>
          </a:prstGeom>
        </p:spPr>
        <p:txBody>
          <a:bodyPr vert="horz" lIns="68562" tIns="34281" rIns="68562" bIns="34281"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pPr defTabSz="685366">
              <a:defRPr/>
            </a:pPr>
            <a:r>
              <a:rPr lang="en-US" sz="1800" dirty="0" smtClean="0">
                <a:solidFill>
                  <a:prstClr val="white"/>
                </a:solidFill>
                <a:latin typeface="+mj-lt"/>
                <a:ea typeface="Tahoma" panose="020B0604030504040204" pitchFamily="34" charset="0"/>
                <a:cs typeface="Arial" panose="020B0604020202020204" pitchFamily="34" charset="0"/>
              </a:rPr>
              <a:t>Plus One Market Test Pieces</a:t>
            </a:r>
            <a:endParaRPr lang="en-US" sz="1800" dirty="0">
              <a:solidFill>
                <a:prstClr val="white"/>
              </a:solidFill>
              <a:latin typeface="+mj-lt"/>
              <a:ea typeface="Tahoma" panose="020B0604030504040204" pitchFamily="34" charset="0"/>
              <a:cs typeface="Arial" panose="020B0604020202020204" pitchFamily="34" charset="0"/>
            </a:endParaRPr>
          </a:p>
        </p:txBody>
      </p:sp>
      <p:cxnSp>
        <p:nvCxnSpPr>
          <p:cNvPr id="1026" name="AutoShape 2"/>
          <p:cNvCxnSpPr>
            <a:cxnSpLocks noChangeShapeType="1"/>
          </p:cNvCxnSpPr>
          <p:nvPr/>
        </p:nvCxnSpPr>
        <p:spPr bwMode="auto">
          <a:xfrm>
            <a:off x="82656854" y="83815038"/>
            <a:ext cx="5830818" cy="0"/>
          </a:xfrm>
          <a:prstGeom prst="straightConnector1">
            <a:avLst/>
          </a:prstGeom>
          <a:noFill/>
          <a:ln w="9525" algn="ctr">
            <a:solidFill>
              <a:srgbClr val="D9D9D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27" name="AutoShape 3"/>
          <p:cNvCxnSpPr>
            <a:cxnSpLocks noChangeShapeType="1"/>
          </p:cNvCxnSpPr>
          <p:nvPr/>
        </p:nvCxnSpPr>
        <p:spPr bwMode="auto">
          <a:xfrm>
            <a:off x="82771183" y="83929368"/>
            <a:ext cx="5830818" cy="0"/>
          </a:xfrm>
          <a:prstGeom prst="straightConnector1">
            <a:avLst/>
          </a:prstGeom>
          <a:noFill/>
          <a:ln w="9525" algn="ctr">
            <a:solidFill>
              <a:srgbClr val="D9D9D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28" name="AutoShape 4"/>
          <p:cNvCxnSpPr>
            <a:cxnSpLocks noChangeShapeType="1"/>
          </p:cNvCxnSpPr>
          <p:nvPr/>
        </p:nvCxnSpPr>
        <p:spPr bwMode="auto">
          <a:xfrm>
            <a:off x="82885513" y="84043698"/>
            <a:ext cx="5830818" cy="0"/>
          </a:xfrm>
          <a:prstGeom prst="straightConnector1">
            <a:avLst/>
          </a:prstGeom>
          <a:noFill/>
          <a:ln w="9525" algn="ctr">
            <a:solidFill>
              <a:srgbClr val="D9D9D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1" name="TextBox 10"/>
          <p:cNvSpPr txBox="1"/>
          <p:nvPr/>
        </p:nvSpPr>
        <p:spPr>
          <a:xfrm>
            <a:off x="497501" y="1912280"/>
            <a:ext cx="6029727" cy="2492990"/>
          </a:xfrm>
          <a:prstGeom prst="rect">
            <a:avLst/>
          </a:prstGeom>
          <a:noFill/>
        </p:spPr>
        <p:txBody>
          <a:bodyPr wrap="square" rtlCol="0">
            <a:spAutoFit/>
          </a:bodyPr>
          <a:lstStyle/>
          <a:p>
            <a:pPr marL="214305" indent="-214305">
              <a:buFont typeface="Arial" panose="020B0604020202020204" pitchFamily="34" charset="0"/>
              <a:buChar char="•"/>
              <a:defRPr/>
            </a:pPr>
            <a:r>
              <a:rPr lang="en-US" sz="1200" b="0" dirty="0" err="1">
                <a:solidFill>
                  <a:prstClr val="black"/>
                </a:solidFill>
                <a:latin typeface="Arial" panose="020B0604020202020204" pitchFamily="34" charset="0"/>
                <a:cs typeface="Arial" panose="020B0604020202020204" pitchFamily="34" charset="0"/>
              </a:rPr>
              <a:t>PlusOne</a:t>
            </a:r>
            <a:r>
              <a:rPr lang="en-US" sz="1200" b="0" dirty="0">
                <a:solidFill>
                  <a:prstClr val="black"/>
                </a:solidFill>
                <a:latin typeface="Arial" panose="020B0604020202020204" pitchFamily="34" charset="0"/>
                <a:cs typeface="Arial" panose="020B0604020202020204" pitchFamily="34" charset="0"/>
              </a:rPr>
              <a:t> is an advertising card mailers can send to accompany a host “marriage” USPS Marketing Mail Saturation Letter</a:t>
            </a:r>
          </a:p>
          <a:p>
            <a:pPr marL="214305" indent="-214305">
              <a:buFont typeface="Arial" panose="020B0604020202020204" pitchFamily="34" charset="0"/>
              <a:buChar char="•"/>
              <a:defRPr/>
            </a:pPr>
            <a:r>
              <a:rPr lang="en-US" sz="1200" b="0" dirty="0">
                <a:solidFill>
                  <a:prstClr val="black"/>
                </a:solidFill>
                <a:latin typeface="Arial" panose="020B0604020202020204" pitchFamily="34" charset="0"/>
                <a:cs typeface="Arial" panose="020B0604020202020204" pitchFamily="34" charset="0"/>
              </a:rPr>
              <a:t>Mail Service Providers and Mailers can participate so long as they meet the requirements of the Market Test</a:t>
            </a:r>
          </a:p>
          <a:p>
            <a:pPr marL="557297" lvl="1" indent="-214305">
              <a:buFont typeface="Arial" panose="020B0604020202020204" pitchFamily="34" charset="0"/>
              <a:buChar char="•"/>
              <a:defRPr/>
            </a:pPr>
            <a:r>
              <a:rPr lang="en-US" sz="1200" b="0" dirty="0">
                <a:solidFill>
                  <a:prstClr val="black"/>
                </a:solidFill>
                <a:latin typeface="Arial" panose="020B0604020202020204" pitchFamily="34" charset="0"/>
                <a:cs typeface="Arial" panose="020B0604020202020204" pitchFamily="34" charset="0"/>
              </a:rPr>
              <a:t>Full list of requirements can be found on </a:t>
            </a:r>
            <a:r>
              <a:rPr lang="en-US" sz="1200" b="0" dirty="0" err="1">
                <a:solidFill>
                  <a:prstClr val="black"/>
                </a:solidFill>
                <a:latin typeface="Arial" panose="020B0604020202020204" pitchFamily="34" charset="0"/>
                <a:cs typeface="Arial" panose="020B0604020202020204" pitchFamily="34" charset="0"/>
              </a:rPr>
              <a:t>PostalPro</a:t>
            </a:r>
            <a:r>
              <a:rPr lang="en-US" sz="1200" b="0" dirty="0">
                <a:solidFill>
                  <a:prstClr val="black"/>
                </a:solidFill>
                <a:latin typeface="Arial" panose="020B0604020202020204" pitchFamily="34" charset="0"/>
                <a:cs typeface="Arial" panose="020B0604020202020204" pitchFamily="34" charset="0"/>
              </a:rPr>
              <a:t> via </a:t>
            </a:r>
            <a:r>
              <a:rPr lang="en-US" sz="1200" b="0" i="1" dirty="0">
                <a:solidFill>
                  <a:prstClr val="black"/>
                </a:solidFill>
                <a:latin typeface="Arial" panose="020B0604020202020204" pitchFamily="34" charset="0"/>
                <a:cs typeface="Arial" panose="020B0604020202020204" pitchFamily="34" charset="0"/>
              </a:rPr>
              <a:t>link below</a:t>
            </a:r>
          </a:p>
          <a:p>
            <a:pPr marL="214305" indent="-214305">
              <a:buFont typeface="Arial" panose="020B0604020202020204" pitchFamily="34" charset="0"/>
              <a:buChar char="•"/>
              <a:defRPr/>
            </a:pPr>
            <a:r>
              <a:rPr lang="en-US" sz="1200" b="0" dirty="0">
                <a:solidFill>
                  <a:prstClr val="black"/>
                </a:solidFill>
                <a:latin typeface="Arial" panose="020B0604020202020204" pitchFamily="34" charset="0"/>
                <a:cs typeface="Arial" panose="020B0604020202020204" pitchFamily="34" charset="0"/>
              </a:rPr>
              <a:t>Register to participate by contacting the Plus One Program Office via </a:t>
            </a:r>
            <a:r>
              <a:rPr lang="en-US" sz="1200" b="0" i="1" dirty="0">
                <a:solidFill>
                  <a:prstClr val="black"/>
                </a:solidFill>
                <a:latin typeface="Arial" panose="020B0604020202020204" pitchFamily="34" charset="0"/>
                <a:cs typeface="Arial" panose="020B0604020202020204" pitchFamily="34" charset="0"/>
              </a:rPr>
              <a:t>email below</a:t>
            </a:r>
          </a:p>
          <a:p>
            <a:pPr marL="214305" indent="-214305">
              <a:buFont typeface="Arial" panose="020B0604020202020204" pitchFamily="34" charset="0"/>
              <a:buChar char="•"/>
              <a:defRPr/>
            </a:pPr>
            <a:r>
              <a:rPr lang="en-US" sz="1200" b="0" dirty="0">
                <a:solidFill>
                  <a:prstClr val="black"/>
                </a:solidFill>
                <a:latin typeface="Arial" panose="020B0604020202020204" pitchFamily="34" charset="0"/>
                <a:cs typeface="Arial" panose="020B0604020202020204" pitchFamily="34" charset="0"/>
              </a:rPr>
              <a:t>Plus One Card Specifications:</a:t>
            </a:r>
          </a:p>
          <a:p>
            <a:pPr marL="557194" lvl="1" indent="-214305">
              <a:buFont typeface="Arial" panose="020B0604020202020204" pitchFamily="34" charset="0"/>
              <a:buChar char="•"/>
              <a:defRPr/>
            </a:pPr>
            <a:r>
              <a:rPr lang="en-US" sz="1200" b="0" dirty="0">
                <a:solidFill>
                  <a:prstClr val="black"/>
                </a:solidFill>
                <a:latin typeface="Arial" panose="020B0604020202020204" pitchFamily="34" charset="0"/>
                <a:cs typeface="Arial" panose="020B0604020202020204" pitchFamily="34" charset="0"/>
              </a:rPr>
              <a:t>Dimensions: at least 3.5” x 5”, not to exceed 6” x 9.5”</a:t>
            </a:r>
          </a:p>
          <a:p>
            <a:pPr marL="557194" lvl="1" indent="-214305">
              <a:buFont typeface="Arial" panose="020B0604020202020204" pitchFamily="34" charset="0"/>
              <a:buChar char="•"/>
              <a:defRPr/>
            </a:pPr>
            <a:r>
              <a:rPr lang="en-US" sz="1200" b="0" dirty="0">
                <a:solidFill>
                  <a:prstClr val="black"/>
                </a:solidFill>
                <a:latin typeface="Arial" panose="020B0604020202020204" pitchFamily="34" charset="0"/>
                <a:cs typeface="Arial" panose="020B0604020202020204" pitchFamily="34" charset="0"/>
              </a:rPr>
              <a:t>Thickness: Must be a minimum of .009” thick</a:t>
            </a:r>
          </a:p>
          <a:p>
            <a:pPr marL="557194" lvl="1" indent="-214305">
              <a:buFont typeface="Arial" panose="020B0604020202020204" pitchFamily="34" charset="0"/>
              <a:buChar char="•"/>
              <a:defRPr/>
            </a:pPr>
            <a:r>
              <a:rPr lang="en-US" sz="1200" b="0" dirty="0">
                <a:solidFill>
                  <a:prstClr val="black"/>
                </a:solidFill>
                <a:latin typeface="Arial" panose="020B0604020202020204" pitchFamily="34" charset="0"/>
                <a:cs typeface="Arial" panose="020B0604020202020204" pitchFamily="34" charset="0"/>
              </a:rPr>
              <a:t>Markings: Permit Indicia area must identify the card as a Plus One with the words, “Plus One” below “Postage Paid”</a:t>
            </a:r>
          </a:p>
          <a:p>
            <a:pPr marL="557194" lvl="1" indent="-214305">
              <a:buFont typeface="Arial" panose="020B0604020202020204" pitchFamily="34" charset="0"/>
              <a:buChar char="•"/>
              <a:defRPr/>
            </a:pPr>
            <a:r>
              <a:rPr lang="en-US" sz="1200" b="0" dirty="0">
                <a:solidFill>
                  <a:prstClr val="black"/>
                </a:solidFill>
                <a:latin typeface="Arial" panose="020B0604020202020204" pitchFamily="34" charset="0"/>
                <a:cs typeface="Arial" panose="020B0604020202020204" pitchFamily="34" charset="0"/>
              </a:rPr>
              <a:t>Meet all other Marketing Mail Letter design standards</a:t>
            </a:r>
          </a:p>
          <a:p>
            <a:pPr marL="557194" lvl="1" indent="-214305">
              <a:buFont typeface="Arial" panose="020B0604020202020204" pitchFamily="34" charset="0"/>
              <a:buChar char="•"/>
              <a:defRPr/>
            </a:pPr>
            <a:r>
              <a:rPr lang="en-US" sz="1200" b="0" dirty="0">
                <a:solidFill>
                  <a:prstClr val="black"/>
                </a:solidFill>
                <a:latin typeface="Arial" panose="020B0604020202020204" pitchFamily="34" charset="0"/>
                <a:cs typeface="Arial" panose="020B0604020202020204" pitchFamily="34" charset="0"/>
              </a:rPr>
              <a:t>Delivery not required to be on same day as the Host Letter</a:t>
            </a:r>
          </a:p>
        </p:txBody>
      </p:sp>
      <p:sp>
        <p:nvSpPr>
          <p:cNvPr id="13" name="Rectangle 12">
            <a:extLst>
              <a:ext uri="{FF2B5EF4-FFF2-40B4-BE49-F238E27FC236}">
                <a16:creationId xmlns="" xmlns:a16="http://schemas.microsoft.com/office/drawing/2014/main" id="{A99B492B-0C89-C348-8DAF-5D3FBC6DE299}"/>
              </a:ext>
            </a:extLst>
          </p:cNvPr>
          <p:cNvSpPr/>
          <p:nvPr/>
        </p:nvSpPr>
        <p:spPr>
          <a:xfrm>
            <a:off x="94410" y="5114804"/>
            <a:ext cx="8994982" cy="964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defTabSz="685572">
              <a:defRPr/>
            </a:pPr>
            <a:endParaRPr lang="en-US" sz="1349" dirty="0">
              <a:solidFill>
                <a:prstClr val="white"/>
              </a:solidFill>
              <a:latin typeface="Tahoma"/>
            </a:endParaRPr>
          </a:p>
        </p:txBody>
      </p:sp>
      <p:sp>
        <p:nvSpPr>
          <p:cNvPr id="14" name="TextBox 13"/>
          <p:cNvSpPr txBox="1"/>
          <p:nvPr/>
        </p:nvSpPr>
        <p:spPr>
          <a:xfrm>
            <a:off x="820649" y="5082580"/>
            <a:ext cx="5915398" cy="646331"/>
          </a:xfrm>
          <a:prstGeom prst="rect">
            <a:avLst/>
          </a:prstGeom>
          <a:noFill/>
        </p:spPr>
        <p:txBody>
          <a:bodyPr wrap="square" rtlCol="0">
            <a:spAutoFit/>
          </a:bodyPr>
          <a:lstStyle/>
          <a:p>
            <a:pPr>
              <a:defRPr/>
            </a:pPr>
            <a:r>
              <a:rPr lang="en-US" sz="1200" dirty="0">
                <a:solidFill>
                  <a:prstClr val="black"/>
                </a:solidFill>
                <a:latin typeface="Arial" panose="020B0604020202020204" pitchFamily="34" charset="0"/>
                <a:cs typeface="Arial" panose="020B0604020202020204" pitchFamily="34" charset="0"/>
              </a:rPr>
              <a:t>Contact Email: </a:t>
            </a:r>
            <a:r>
              <a:rPr lang="en-US" sz="1200" dirty="0">
                <a:solidFill>
                  <a:prstClr val="black"/>
                </a:solidFill>
                <a:latin typeface="Arial" panose="020B0604020202020204" pitchFamily="34" charset="0"/>
                <a:cs typeface="Arial" panose="020B0604020202020204" pitchFamily="34" charset="0"/>
                <a:hlinkClick r:id="rId3"/>
              </a:rPr>
              <a:t>plusone@usps.gov</a:t>
            </a:r>
            <a:endParaRPr lang="en-US" sz="1200" dirty="0">
              <a:solidFill>
                <a:prstClr val="black"/>
              </a:solidFill>
              <a:latin typeface="Arial" panose="020B0604020202020204" pitchFamily="34" charset="0"/>
              <a:cs typeface="Arial" panose="020B0604020202020204" pitchFamily="34" charset="0"/>
            </a:endParaRPr>
          </a:p>
          <a:p>
            <a:pPr>
              <a:defRPr/>
            </a:pPr>
            <a:r>
              <a:rPr lang="en-US" sz="1200" dirty="0" err="1">
                <a:solidFill>
                  <a:prstClr val="black"/>
                </a:solidFill>
                <a:latin typeface="Arial" panose="020B0604020202020204" pitchFamily="34" charset="0"/>
                <a:cs typeface="Arial" panose="020B0604020202020204" pitchFamily="34" charset="0"/>
              </a:rPr>
              <a:t>PostalPro</a:t>
            </a:r>
            <a:r>
              <a:rPr lang="en-US" sz="1200" dirty="0">
                <a:solidFill>
                  <a:prstClr val="black"/>
                </a:solidFill>
                <a:latin typeface="Arial" panose="020B0604020202020204" pitchFamily="34" charset="0"/>
                <a:cs typeface="Arial" panose="020B0604020202020204" pitchFamily="34" charset="0"/>
              </a:rPr>
              <a:t> Page: </a:t>
            </a:r>
            <a:r>
              <a:rPr lang="en-US" sz="1200" dirty="0">
                <a:solidFill>
                  <a:prstClr val="black"/>
                </a:solidFill>
                <a:latin typeface="Arial" panose="020B0604020202020204" pitchFamily="34" charset="0"/>
                <a:cs typeface="Arial" panose="020B0604020202020204" pitchFamily="34" charset="0"/>
                <a:hlinkClick r:id="rId4"/>
              </a:rPr>
              <a:t>postalpro.usps.com/</a:t>
            </a:r>
            <a:r>
              <a:rPr lang="en-US" sz="1200" dirty="0" err="1">
                <a:solidFill>
                  <a:prstClr val="black"/>
                </a:solidFill>
                <a:latin typeface="Arial" panose="020B0604020202020204" pitchFamily="34" charset="0"/>
                <a:cs typeface="Arial" panose="020B0604020202020204" pitchFamily="34" charset="0"/>
                <a:hlinkClick r:id="rId4"/>
              </a:rPr>
              <a:t>plus_one</a:t>
            </a:r>
            <a:endParaRPr lang="en-US" sz="1200" dirty="0">
              <a:solidFill>
                <a:prstClr val="black"/>
              </a:solidFill>
              <a:latin typeface="Arial" panose="020B0604020202020204" pitchFamily="34" charset="0"/>
              <a:cs typeface="Arial" panose="020B0604020202020204" pitchFamily="34" charset="0"/>
            </a:endParaRPr>
          </a:p>
          <a:p>
            <a:endParaRPr lang="en-US" sz="1200" dirty="0"/>
          </a:p>
        </p:txBody>
      </p:sp>
      <p:sp>
        <p:nvSpPr>
          <p:cNvPr id="15" name="Rectangle 14"/>
          <p:cNvSpPr/>
          <p:nvPr/>
        </p:nvSpPr>
        <p:spPr>
          <a:xfrm>
            <a:off x="6638256" y="1696198"/>
            <a:ext cx="2451136" cy="15818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p:nvSpPr>
        <p:spPr>
          <a:xfrm>
            <a:off x="6803472" y="1676184"/>
            <a:ext cx="2101044" cy="1569660"/>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“Marriage” mail is a highly competitive form of direct mail that couples advertisements such as coupons from multiple companies into one mail package to increase </a:t>
            </a:r>
            <a:r>
              <a:rPr lang="en-US" sz="1200" dirty="0" smtClean="0">
                <a:latin typeface="Arial" panose="020B0604020202020204" pitchFamily="34" charset="0"/>
                <a:cs typeface="Arial" panose="020B0604020202020204" pitchFamily="34" charset="0"/>
              </a:rPr>
              <a:t>advertisement </a:t>
            </a:r>
            <a:r>
              <a:rPr lang="en-US" sz="1200" dirty="0">
                <a:latin typeface="Arial" panose="020B0604020202020204" pitchFamily="34" charset="0"/>
                <a:cs typeface="Arial" panose="020B0604020202020204" pitchFamily="34" charset="0"/>
              </a:rPr>
              <a:t>visibility</a:t>
            </a:r>
          </a:p>
        </p:txBody>
      </p:sp>
      <p:sp>
        <p:nvSpPr>
          <p:cNvPr id="18" name="Title 1">
            <a:extLst>
              <a:ext uri="{FF2B5EF4-FFF2-40B4-BE49-F238E27FC236}">
                <a16:creationId xmlns:a16="http://schemas.microsoft.com/office/drawing/2014/main" xmlns="" id="{B07D1235-AA64-414E-8B36-266BE23B067E}"/>
              </a:ext>
            </a:extLst>
          </p:cNvPr>
          <p:cNvSpPr txBox="1">
            <a:spLocks/>
          </p:cNvSpPr>
          <p:nvPr/>
        </p:nvSpPr>
        <p:spPr>
          <a:xfrm>
            <a:off x="906319" y="1128932"/>
            <a:ext cx="6759393" cy="567267"/>
          </a:xfrm>
          <a:prstGeom prst="rect">
            <a:avLst/>
          </a:prstGeom>
        </p:spPr>
        <p:txBody>
          <a:bodyPr vert="horz" lIns="68562" tIns="34281" rIns="68562" bIns="34281"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pPr defTabSz="685366">
              <a:defRPr/>
            </a:pPr>
            <a:r>
              <a:rPr lang="en-US" sz="1800" dirty="0" smtClean="0">
                <a:latin typeface="+mj-lt"/>
                <a:ea typeface="Tahoma" panose="020B0604030504040204" pitchFamily="34" charset="0"/>
                <a:cs typeface="Arial" panose="020B0604020202020204" pitchFamily="34" charset="0"/>
              </a:rPr>
              <a:t>Plus One Market Test Pieces</a:t>
            </a:r>
            <a:endParaRPr lang="en-US" sz="1800" dirty="0">
              <a:latin typeface="+mj-lt"/>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206455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fld id="{8D267C1C-ACDB-43B1-B197-640D3709B3A6}" type="slidenum">
              <a:rPr lang="en-US" sz="1000" smtClean="0">
                <a:solidFill>
                  <a:srgbClr val="989A99"/>
                </a:solidFill>
              </a:rPr>
              <a:pPr/>
              <a:t>27</a:t>
            </a:fld>
            <a:endParaRPr lang="en-US" sz="1000" dirty="0">
              <a:solidFill>
                <a:srgbClr val="989A99"/>
              </a:solidFill>
            </a:endParaRPr>
          </a:p>
        </p:txBody>
      </p:sp>
      <p:sp>
        <p:nvSpPr>
          <p:cNvPr id="31747" name="Rectangle 4"/>
          <p:cNvSpPr>
            <a:spLocks noChangeArrowheads="1"/>
          </p:cNvSpPr>
          <p:nvPr/>
        </p:nvSpPr>
        <p:spPr bwMode="auto">
          <a:xfrm>
            <a:off x="314925" y="1142338"/>
            <a:ext cx="8636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r>
              <a:rPr lang="en-US" sz="3200" dirty="0">
                <a:solidFill>
                  <a:schemeClr val="tx1"/>
                </a:solidFill>
                <a:latin typeface="Arial" panose="020B0604020202020204" pitchFamily="34" charset="0"/>
                <a:cs typeface="Arial" panose="020B0604020202020204" pitchFamily="34" charset="0"/>
              </a:rPr>
              <a:t>Resources</a:t>
            </a:r>
          </a:p>
        </p:txBody>
      </p:sp>
      <p:sp>
        <p:nvSpPr>
          <p:cNvPr id="31748" name="Rectangle 3"/>
          <p:cNvSpPr>
            <a:spLocks noChangeArrowheads="1"/>
          </p:cNvSpPr>
          <p:nvPr/>
        </p:nvSpPr>
        <p:spPr bwMode="auto">
          <a:xfrm>
            <a:off x="328767" y="1601788"/>
            <a:ext cx="8743671"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1000"/>
              </a:lnSpc>
              <a:spcBef>
                <a:spcPct val="10000"/>
              </a:spcBef>
            </a:pPr>
            <a:r>
              <a:rPr lang="en-US" sz="2800" b="0" dirty="0">
                <a:solidFill>
                  <a:schemeClr val="tx1"/>
                </a:solidFill>
                <a:latin typeface="Arial" panose="020B0604020202020204" pitchFamily="34" charset="0"/>
                <a:cs typeface="Arial" panose="020B0604020202020204" pitchFamily="34" charset="0"/>
              </a:rPr>
              <a:t>Online</a:t>
            </a:r>
            <a:endParaRPr lang="en-US" sz="2400" b="0" dirty="0">
              <a:solidFill>
                <a:schemeClr val="tx1"/>
              </a:solidFill>
              <a:latin typeface="Arial" panose="020B0604020202020204" pitchFamily="34" charset="0"/>
              <a:cs typeface="Arial" panose="020B0604020202020204" pitchFamily="34" charset="0"/>
            </a:endParaRPr>
          </a:p>
          <a:p>
            <a:pPr marL="571500" lvl="1" indent="-342900">
              <a:lnSpc>
                <a:spcPct val="91000"/>
              </a:lnSpc>
              <a:spcBef>
                <a:spcPct val="10000"/>
              </a:spcBef>
              <a:buClr>
                <a:schemeClr val="accent2"/>
              </a:buClr>
              <a:buFont typeface="Wingdings" panose="05000000000000000000" pitchFamily="2" charset="2"/>
              <a:buChar char="Ø"/>
            </a:pPr>
            <a:r>
              <a:rPr lang="en-US" sz="2400" b="0" dirty="0">
                <a:solidFill>
                  <a:schemeClr val="tx1"/>
                </a:solidFill>
                <a:latin typeface="Arial" panose="020B0604020202020204" pitchFamily="34" charset="0"/>
                <a:cs typeface="Arial" panose="020B0604020202020204" pitchFamily="34" charset="0"/>
              </a:rPr>
              <a:t>Postal Explorer</a:t>
            </a:r>
            <a:r>
              <a:rPr lang="en-US" sz="1400" b="0" baseline="30000" dirty="0">
                <a:solidFill>
                  <a:schemeClr val="tx1"/>
                </a:solidFill>
                <a:latin typeface="Arial" panose="020B0604020202020204" pitchFamily="34" charset="0"/>
                <a:cs typeface="Arial" panose="020B0604020202020204" pitchFamily="34" charset="0"/>
              </a:rPr>
              <a:t>®</a:t>
            </a:r>
            <a:r>
              <a:rPr lang="en-US" sz="2400" b="0" baseline="30000" dirty="0">
                <a:solidFill>
                  <a:schemeClr val="tx1"/>
                </a:solidFill>
                <a:latin typeface="Arial" panose="020B0604020202020204" pitchFamily="34" charset="0"/>
                <a:cs typeface="Arial" panose="020B0604020202020204" pitchFamily="34" charset="0"/>
              </a:rPr>
              <a:t> </a:t>
            </a:r>
            <a:r>
              <a:rPr lang="en-US" sz="2400" b="0" dirty="0">
                <a:solidFill>
                  <a:schemeClr val="tx1"/>
                </a:solidFill>
                <a:latin typeface="Arial" panose="020B0604020202020204" pitchFamily="34" charset="0"/>
                <a:cs typeface="Arial" panose="020B0604020202020204" pitchFamily="34" charset="0"/>
              </a:rPr>
              <a:t>─ pe.usps.com</a:t>
            </a:r>
          </a:p>
          <a:p>
            <a:pPr lvl="2" indent="-342900">
              <a:lnSpc>
                <a:spcPct val="91000"/>
              </a:lnSpc>
              <a:spcBef>
                <a:spcPct val="10000"/>
              </a:spcBef>
              <a:buClr>
                <a:schemeClr val="accent2"/>
              </a:buClr>
              <a:buFont typeface="Arial" panose="020B0604020202020204" pitchFamily="34" charset="0"/>
              <a:buChar char="•"/>
            </a:pPr>
            <a:r>
              <a:rPr lang="en-US" sz="2400" b="0" dirty="0">
                <a:solidFill>
                  <a:schemeClr val="tx1"/>
                </a:solidFill>
                <a:latin typeface="Arial" panose="020B0604020202020204" pitchFamily="34" charset="0"/>
                <a:cs typeface="Arial" panose="020B0604020202020204" pitchFamily="34" charset="0"/>
              </a:rPr>
              <a:t>Current and new prices, in Excel and CSV formats, and draft Notice 123 (Pricelist)</a:t>
            </a:r>
            <a:endParaRPr lang="en-US" sz="2400" b="0" i="1" dirty="0">
              <a:solidFill>
                <a:schemeClr val="tx1"/>
              </a:solidFill>
              <a:latin typeface="Arial" panose="020B0604020202020204" pitchFamily="34" charset="0"/>
              <a:cs typeface="Arial" panose="020B0604020202020204" pitchFamily="34" charset="0"/>
            </a:endParaRPr>
          </a:p>
          <a:p>
            <a:pPr lvl="2" indent="-342900">
              <a:lnSpc>
                <a:spcPct val="91000"/>
              </a:lnSpc>
              <a:spcBef>
                <a:spcPct val="10000"/>
              </a:spcBef>
              <a:buClr>
                <a:schemeClr val="accent2"/>
              </a:buClr>
              <a:buFont typeface="Arial" panose="020B0604020202020204" pitchFamily="34" charset="0"/>
              <a:buChar char="•"/>
            </a:pPr>
            <a:r>
              <a:rPr lang="en-US" sz="2400" b="0" i="1" dirty="0">
                <a:solidFill>
                  <a:schemeClr val="tx1"/>
                </a:solidFill>
                <a:latin typeface="Arial" panose="020B0604020202020204" pitchFamily="34" charset="0"/>
                <a:cs typeface="Arial" panose="020B0604020202020204" pitchFamily="34" charset="0"/>
              </a:rPr>
              <a:t>Federal Register</a:t>
            </a:r>
            <a:r>
              <a:rPr lang="en-US" sz="2400" b="0" dirty="0">
                <a:solidFill>
                  <a:schemeClr val="tx1"/>
                </a:solidFill>
                <a:latin typeface="Arial" panose="020B0604020202020204" pitchFamily="34" charset="0"/>
                <a:cs typeface="Arial" panose="020B0604020202020204" pitchFamily="34" charset="0"/>
              </a:rPr>
              <a:t> notices detailing the price and classification changes</a:t>
            </a:r>
            <a:endParaRPr lang="en-US" sz="2400" b="0" i="1" dirty="0">
              <a:solidFill>
                <a:schemeClr val="tx1"/>
              </a:solidFill>
              <a:latin typeface="Arial" panose="020B0604020202020204" pitchFamily="34" charset="0"/>
              <a:cs typeface="Arial" panose="020B0604020202020204" pitchFamily="34" charset="0"/>
            </a:endParaRPr>
          </a:p>
          <a:p>
            <a:pPr lvl="2" indent="-342900">
              <a:lnSpc>
                <a:spcPct val="91000"/>
              </a:lnSpc>
              <a:spcBef>
                <a:spcPct val="10000"/>
              </a:spcBef>
              <a:buClr>
                <a:schemeClr val="accent2"/>
              </a:buClr>
              <a:buFont typeface="Arial" panose="020B0604020202020204" pitchFamily="34" charset="0"/>
              <a:buChar char="•"/>
            </a:pPr>
            <a:r>
              <a:rPr lang="en-US" sz="2400" b="0" i="1" dirty="0">
                <a:solidFill>
                  <a:schemeClr val="tx1"/>
                </a:solidFill>
                <a:latin typeface="Arial" panose="020B0604020202020204" pitchFamily="34" charset="0"/>
                <a:cs typeface="Arial" panose="020B0604020202020204" pitchFamily="34" charset="0"/>
              </a:rPr>
              <a:t>Domestic Mail Manual</a:t>
            </a:r>
            <a:r>
              <a:rPr lang="en-US" sz="2400" b="0" dirty="0">
                <a:solidFill>
                  <a:schemeClr val="tx1"/>
                </a:solidFill>
                <a:latin typeface="Arial" panose="020B0604020202020204" pitchFamily="34" charset="0"/>
                <a:cs typeface="Arial" panose="020B0604020202020204" pitchFamily="34" charset="0"/>
              </a:rPr>
              <a:t> &amp; </a:t>
            </a:r>
            <a:r>
              <a:rPr lang="en-US" sz="2400" b="0" i="1" dirty="0">
                <a:solidFill>
                  <a:schemeClr val="tx1"/>
                </a:solidFill>
                <a:latin typeface="Arial" panose="020B0604020202020204" pitchFamily="34" charset="0"/>
                <a:cs typeface="Arial" panose="020B0604020202020204" pitchFamily="34" charset="0"/>
              </a:rPr>
              <a:t>International Mail Manual</a:t>
            </a:r>
          </a:p>
          <a:p>
            <a:pPr marL="863600" lvl="2" indent="-292100">
              <a:lnSpc>
                <a:spcPct val="91000"/>
              </a:lnSpc>
              <a:spcBef>
                <a:spcPct val="10000"/>
              </a:spcBef>
              <a:buFont typeface="Wingdings" pitchFamily="2" charset="2"/>
              <a:buChar char="§"/>
            </a:pPr>
            <a:endParaRPr lang="en-US" sz="1000" b="0" i="1" dirty="0">
              <a:solidFill>
                <a:schemeClr val="tx1"/>
              </a:solidFill>
              <a:latin typeface="Arial" panose="020B0604020202020204" pitchFamily="34" charset="0"/>
              <a:cs typeface="Arial" panose="020B0604020202020204" pitchFamily="34" charset="0"/>
            </a:endParaRPr>
          </a:p>
          <a:p>
            <a:pPr>
              <a:lnSpc>
                <a:spcPct val="91000"/>
              </a:lnSpc>
              <a:spcBef>
                <a:spcPct val="10000"/>
              </a:spcBef>
            </a:pPr>
            <a:endParaRPr lang="en-US" sz="1050" b="0" dirty="0">
              <a:solidFill>
                <a:schemeClr val="tx1"/>
              </a:solidFill>
              <a:latin typeface="Arial" panose="020B0604020202020204" pitchFamily="34" charset="0"/>
              <a:cs typeface="Arial" panose="020B0604020202020204" pitchFamily="34" charset="0"/>
            </a:endParaRPr>
          </a:p>
          <a:p>
            <a:pPr>
              <a:lnSpc>
                <a:spcPct val="91000"/>
              </a:lnSpc>
              <a:spcBef>
                <a:spcPct val="10000"/>
              </a:spcBef>
            </a:pPr>
            <a:r>
              <a:rPr lang="en-US" sz="2800" b="0" i="1" dirty="0">
                <a:solidFill>
                  <a:schemeClr val="tx1"/>
                </a:solidFill>
                <a:latin typeface="Arial" panose="020B0604020202020204" pitchFamily="34" charset="0"/>
                <a:cs typeface="Arial" panose="020B0604020202020204" pitchFamily="34" charset="0"/>
              </a:rPr>
              <a:t>DMM</a:t>
            </a:r>
            <a:r>
              <a:rPr lang="en-US" b="0" i="1" baseline="60000" dirty="0">
                <a:solidFill>
                  <a:schemeClr val="tx1"/>
                </a:solidFill>
                <a:latin typeface="Arial" panose="020B0604020202020204" pitchFamily="34" charset="0"/>
                <a:cs typeface="Arial" panose="020B0604020202020204" pitchFamily="34" charset="0"/>
              </a:rPr>
              <a:t>®</a:t>
            </a:r>
            <a:r>
              <a:rPr lang="en-US" sz="2800" b="0" i="1" dirty="0">
                <a:solidFill>
                  <a:schemeClr val="tx1"/>
                </a:solidFill>
                <a:latin typeface="Arial" panose="020B0604020202020204" pitchFamily="34" charset="0"/>
                <a:cs typeface="Arial" panose="020B0604020202020204" pitchFamily="34" charset="0"/>
              </a:rPr>
              <a:t> Advisory </a:t>
            </a:r>
            <a:r>
              <a:rPr lang="en-US" sz="2600" b="0" dirty="0">
                <a:solidFill>
                  <a:schemeClr val="tx1"/>
                </a:solidFill>
                <a:latin typeface="Arial" panose="020B0604020202020204" pitchFamily="34" charset="0"/>
                <a:cs typeface="Arial" panose="020B0604020202020204" pitchFamily="34" charset="0"/>
              </a:rPr>
              <a:t>─</a:t>
            </a:r>
            <a:r>
              <a:rPr lang="en-US" sz="2800" b="0" dirty="0">
                <a:solidFill>
                  <a:schemeClr val="tx1"/>
                </a:solidFill>
                <a:latin typeface="Arial" panose="020B0604020202020204" pitchFamily="34" charset="0"/>
                <a:cs typeface="Arial" panose="020B0604020202020204" pitchFamily="34" charset="0"/>
              </a:rPr>
              <a:t> on Postal Explorer, also special e-mail updates</a:t>
            </a:r>
            <a:endParaRPr lang="en-US" sz="2400" b="0" dirty="0">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5590512" y="350218"/>
            <a:ext cx="3382657" cy="523220"/>
          </a:xfrm>
          <a:prstGeom prst="rect">
            <a:avLst/>
          </a:prstGeom>
          <a:noFill/>
        </p:spPr>
        <p:txBody>
          <a:bodyPr wrap="none" rtlCol="0">
            <a:spAutoFit/>
          </a:bodyPr>
          <a:lstStyle/>
          <a:p>
            <a:pPr algn="r"/>
            <a:r>
              <a:rPr lang="en-US" sz="2800" dirty="0">
                <a:solidFill>
                  <a:schemeClr val="bg1"/>
                </a:solidFill>
              </a:rPr>
              <a:t>2020 Price Change</a:t>
            </a:r>
          </a:p>
        </p:txBody>
      </p:sp>
    </p:spTree>
    <p:extLst>
      <p:ext uri="{BB962C8B-B14F-4D97-AF65-F5344CB8AC3E}">
        <p14:creationId xmlns:p14="http://schemas.microsoft.com/office/powerpoint/2010/main" val="1105893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4" descr="HMSP image05a-blank"/>
          <p:cNvPicPr>
            <a:picLocks noChangeAspect="1" noChangeArrowheads="1"/>
          </p:cNvPicPr>
          <p:nvPr/>
        </p:nvPicPr>
        <p:blipFill>
          <a:blip r:embed="rId3"/>
          <a:srcRect t="5417" b="5000"/>
          <a:stretch>
            <a:fillRect/>
          </a:stretch>
        </p:blipFill>
        <p:spPr bwMode="auto">
          <a:xfrm>
            <a:off x="0" y="1047750"/>
            <a:ext cx="9144000" cy="5461000"/>
          </a:xfrm>
          <a:prstGeom prst="rect">
            <a:avLst/>
          </a:prstGeom>
          <a:noFill/>
          <a:ln w="9525">
            <a:noFill/>
            <a:miter lim="800000"/>
            <a:headEnd/>
            <a:tailEnd/>
          </a:ln>
        </p:spPr>
      </p:pic>
      <p:sp>
        <p:nvSpPr>
          <p:cNvPr id="130051" name="TextBox 7"/>
          <p:cNvSpPr txBox="1">
            <a:spLocks noChangeArrowheads="1"/>
          </p:cNvSpPr>
          <p:nvPr/>
        </p:nvSpPr>
        <p:spPr bwMode="auto">
          <a:xfrm>
            <a:off x="2801938" y="2809875"/>
            <a:ext cx="3524250" cy="2470150"/>
          </a:xfrm>
          <a:prstGeom prst="rect">
            <a:avLst/>
          </a:prstGeom>
          <a:solidFill>
            <a:schemeClr val="bg1"/>
          </a:solidFill>
          <a:ln w="9525">
            <a:noFill/>
            <a:miter lim="800000"/>
            <a:headEnd/>
            <a:tailEnd/>
          </a:ln>
        </p:spPr>
        <p:txBody>
          <a:bodyPr anchor="ctr">
            <a:spAutoFit/>
          </a:bodyPr>
          <a:lstStyle/>
          <a:p>
            <a:pPr algn="ctr"/>
            <a:endParaRPr lang="en-US" sz="2000" b="1" dirty="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Questions?</a:t>
            </a:r>
          </a:p>
          <a:p>
            <a:pPr algn="ctr"/>
            <a:endParaRPr lang="en-US" sz="2800" b="1" dirty="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p:txBody>
      </p:sp>
      <p:sp>
        <p:nvSpPr>
          <p:cNvPr id="5" name="Slide Number Placeholder 1"/>
          <p:cNvSpPr>
            <a:spLocks noGrp="1"/>
          </p:cNvSpPr>
          <p:nvPr>
            <p:ph type="sldNum" sz="quarter" idx="10"/>
          </p:nvPr>
        </p:nvSpPr>
        <p:spPr>
          <a:xfrm>
            <a:off x="8267700" y="6477000"/>
            <a:ext cx="7239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000066"/>
                </a:solidFill>
                <a:latin typeface="Arial" pitchFamily="34" charset="0"/>
              </a:defRPr>
            </a:lvl1pPr>
            <a:lvl2pPr marL="742950" indent="-285750">
              <a:defRPr sz="1600" b="1">
                <a:solidFill>
                  <a:srgbClr val="000066"/>
                </a:solidFill>
                <a:latin typeface="Arial" pitchFamily="34" charset="0"/>
              </a:defRPr>
            </a:lvl2pPr>
            <a:lvl3pPr marL="1143000" indent="-228600">
              <a:defRPr sz="1600" b="1">
                <a:solidFill>
                  <a:srgbClr val="000066"/>
                </a:solidFill>
                <a:latin typeface="Arial" pitchFamily="34" charset="0"/>
              </a:defRPr>
            </a:lvl3pPr>
            <a:lvl4pPr marL="1600200" indent="-228600">
              <a:defRPr sz="1600" b="1">
                <a:solidFill>
                  <a:srgbClr val="000066"/>
                </a:solidFill>
                <a:latin typeface="Arial" pitchFamily="34" charset="0"/>
              </a:defRPr>
            </a:lvl4pPr>
            <a:lvl5pPr marL="2057400" indent="-228600">
              <a:defRPr sz="1600" b="1">
                <a:solidFill>
                  <a:srgbClr val="000066"/>
                </a:solidFill>
                <a:latin typeface="Arial" pitchFamily="34" charset="0"/>
              </a:defRPr>
            </a:lvl5pPr>
            <a:lvl6pPr marL="2514600" indent="-228600" fontAlgn="base">
              <a:spcBef>
                <a:spcPct val="0"/>
              </a:spcBef>
              <a:spcAft>
                <a:spcPct val="0"/>
              </a:spcAft>
              <a:defRPr sz="1600" b="1">
                <a:solidFill>
                  <a:srgbClr val="000066"/>
                </a:solidFill>
                <a:latin typeface="Arial" pitchFamily="34" charset="0"/>
              </a:defRPr>
            </a:lvl6pPr>
            <a:lvl7pPr marL="2971800" indent="-228600" fontAlgn="base">
              <a:spcBef>
                <a:spcPct val="0"/>
              </a:spcBef>
              <a:spcAft>
                <a:spcPct val="0"/>
              </a:spcAft>
              <a:defRPr sz="1600" b="1">
                <a:solidFill>
                  <a:srgbClr val="000066"/>
                </a:solidFill>
                <a:latin typeface="Arial" pitchFamily="34" charset="0"/>
              </a:defRPr>
            </a:lvl7pPr>
            <a:lvl8pPr marL="3429000" indent="-228600" fontAlgn="base">
              <a:spcBef>
                <a:spcPct val="0"/>
              </a:spcBef>
              <a:spcAft>
                <a:spcPct val="0"/>
              </a:spcAft>
              <a:defRPr sz="1600" b="1">
                <a:solidFill>
                  <a:srgbClr val="000066"/>
                </a:solidFill>
                <a:latin typeface="Arial" pitchFamily="34" charset="0"/>
              </a:defRPr>
            </a:lvl8pPr>
            <a:lvl9pPr marL="3886200" indent="-228600" fontAlgn="base">
              <a:spcBef>
                <a:spcPct val="0"/>
              </a:spcBef>
              <a:spcAft>
                <a:spcPct val="0"/>
              </a:spcAft>
              <a:defRPr sz="1600" b="1">
                <a:solidFill>
                  <a:srgbClr val="000066"/>
                </a:solidFill>
                <a:latin typeface="Arial" pitchFamily="34" charset="0"/>
              </a:defRPr>
            </a:lvl9pPr>
          </a:lstStyle>
          <a:p>
            <a:fld id="{F0795597-3F15-485A-AA5C-3E3C18847CCD}" type="slidenum">
              <a:rPr lang="en-US" sz="1000" smtClean="0">
                <a:solidFill>
                  <a:srgbClr val="989A99"/>
                </a:solidFill>
                <a:ea typeface="ヒラギノ角ゴ Pro W3"/>
                <a:cs typeface="ヒラギノ角ゴ Pro W3"/>
              </a:rPr>
              <a:pPr/>
              <a:t>28</a:t>
            </a:fld>
            <a:endParaRPr lang="en-US" sz="1000" dirty="0">
              <a:solidFill>
                <a:srgbClr val="989A99"/>
              </a:solidFill>
              <a:ea typeface="ヒラギノ角ゴ Pro W3"/>
              <a:cs typeface="ヒラギノ角ゴ Pro W3"/>
            </a:endParaRPr>
          </a:p>
        </p:txBody>
      </p:sp>
    </p:spTree>
    <p:extLst>
      <p:ext uri="{BB962C8B-B14F-4D97-AF65-F5344CB8AC3E}">
        <p14:creationId xmlns:p14="http://schemas.microsoft.com/office/powerpoint/2010/main" val="172918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4567187" y="2868930"/>
            <a:ext cx="9629" cy="1120144"/>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xmlns="" id="{0903ACB0-CC9D-4EB1-A9CC-64F7B0D95D3C}"/>
              </a:ext>
            </a:extLst>
          </p:cNvPr>
          <p:cNvSpPr/>
          <p:nvPr/>
        </p:nvSpPr>
        <p:spPr>
          <a:xfrm>
            <a:off x="3563611" y="193428"/>
            <a:ext cx="5463055" cy="523220"/>
          </a:xfrm>
          <a:prstGeom prst="rect">
            <a:avLst/>
          </a:prstGeom>
        </p:spPr>
        <p:txBody>
          <a:bodyPr wrap="square">
            <a:spAutoFit/>
          </a:bodyPr>
          <a:lstStyle/>
          <a:p>
            <a:pPr algn="r" fontAlgn="auto">
              <a:lnSpc>
                <a:spcPct val="100000"/>
              </a:lnSpc>
              <a:spcBef>
                <a:spcPts val="0"/>
              </a:spcBef>
              <a:spcAft>
                <a:spcPts val="0"/>
              </a:spcAft>
              <a:buClrTx/>
              <a:buFontTx/>
              <a:buNone/>
            </a:pPr>
            <a:r>
              <a:rPr lang="en-US" sz="2800" dirty="0">
                <a:solidFill>
                  <a:srgbClr val="FFFFFF"/>
                </a:solidFill>
                <a:latin typeface="+mj-lt"/>
              </a:rPr>
              <a:t>Market Dominant Price</a:t>
            </a:r>
          </a:p>
        </p:txBody>
      </p:sp>
      <p:grpSp>
        <p:nvGrpSpPr>
          <p:cNvPr id="124" name="Group 123">
            <a:extLst>
              <a:ext uri="{FF2B5EF4-FFF2-40B4-BE49-F238E27FC236}">
                <a16:creationId xmlns:a16="http://schemas.microsoft.com/office/drawing/2014/main" xmlns="" id="{D9F02301-60E2-48C0-AE9B-E3ADE9A5369B}"/>
              </a:ext>
            </a:extLst>
          </p:cNvPr>
          <p:cNvGrpSpPr/>
          <p:nvPr/>
        </p:nvGrpSpPr>
        <p:grpSpPr>
          <a:xfrm>
            <a:off x="527362" y="2531304"/>
            <a:ext cx="7860983" cy="3600450"/>
            <a:chOff x="32" y="2609275"/>
            <a:chExt cx="9010586" cy="3869007"/>
          </a:xfrm>
        </p:grpSpPr>
        <p:cxnSp>
          <p:nvCxnSpPr>
            <p:cNvPr id="125" name="Straight Connector 124">
              <a:extLst>
                <a:ext uri="{FF2B5EF4-FFF2-40B4-BE49-F238E27FC236}">
                  <a16:creationId xmlns:a16="http://schemas.microsoft.com/office/drawing/2014/main" xmlns="" id="{E2D6806F-9EA1-40E9-914D-E6AB2F295491}"/>
                </a:ext>
              </a:extLst>
            </p:cNvPr>
            <p:cNvCxnSpPr/>
            <p:nvPr>
              <p:custDataLst>
                <p:tags r:id="rId5"/>
              </p:custDataLst>
            </p:nvPr>
          </p:nvCxnSpPr>
          <p:spPr bwMode="auto">
            <a:xfrm flipV="1">
              <a:off x="160070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26" name="Straight Connector 125">
              <a:extLst>
                <a:ext uri="{FF2B5EF4-FFF2-40B4-BE49-F238E27FC236}">
                  <a16:creationId xmlns:a16="http://schemas.microsoft.com/office/drawing/2014/main" xmlns="" id="{0DAE4AEF-C4D7-40ED-9395-6B040A795FBB}"/>
                </a:ext>
              </a:extLst>
            </p:cNvPr>
            <p:cNvCxnSpPr/>
            <p:nvPr>
              <p:custDataLst>
                <p:tags r:id="rId6"/>
              </p:custDataLst>
            </p:nvPr>
          </p:nvCxnSpPr>
          <p:spPr bwMode="auto">
            <a:xfrm flipV="1">
              <a:off x="214045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27" name="Straight Connector 126">
              <a:extLst>
                <a:ext uri="{FF2B5EF4-FFF2-40B4-BE49-F238E27FC236}">
                  <a16:creationId xmlns:a16="http://schemas.microsoft.com/office/drawing/2014/main" xmlns="" id="{D7E90625-03E8-4B1D-AE2E-32EFB75D96BC}"/>
                </a:ext>
              </a:extLst>
            </p:cNvPr>
            <p:cNvCxnSpPr/>
            <p:nvPr>
              <p:custDataLst>
                <p:tags r:id="rId7"/>
              </p:custDataLst>
            </p:nvPr>
          </p:nvCxnSpPr>
          <p:spPr bwMode="auto">
            <a:xfrm flipV="1">
              <a:off x="836345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28" name="Straight Connector 127">
              <a:extLst>
                <a:ext uri="{FF2B5EF4-FFF2-40B4-BE49-F238E27FC236}">
                  <a16:creationId xmlns:a16="http://schemas.microsoft.com/office/drawing/2014/main" xmlns="" id="{7EA3AC4D-9793-4B36-8FAA-C387507D2544}"/>
                </a:ext>
              </a:extLst>
            </p:cNvPr>
            <p:cNvCxnSpPr/>
            <p:nvPr>
              <p:custDataLst>
                <p:tags r:id="rId8"/>
              </p:custDataLst>
            </p:nvPr>
          </p:nvCxnSpPr>
          <p:spPr bwMode="auto">
            <a:xfrm flipV="1">
              <a:off x="727125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29" name="Straight Connector 128">
              <a:extLst>
                <a:ext uri="{FF2B5EF4-FFF2-40B4-BE49-F238E27FC236}">
                  <a16:creationId xmlns:a16="http://schemas.microsoft.com/office/drawing/2014/main" xmlns="" id="{63842D23-BEE8-4257-A9DF-4A97ED190426}"/>
                </a:ext>
              </a:extLst>
            </p:cNvPr>
            <p:cNvCxnSpPr/>
            <p:nvPr>
              <p:custDataLst>
                <p:tags r:id="rId9"/>
              </p:custDataLst>
            </p:nvPr>
          </p:nvCxnSpPr>
          <p:spPr bwMode="auto">
            <a:xfrm flipV="1">
              <a:off x="808405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0" name="Straight Connector 129">
              <a:extLst>
                <a:ext uri="{FF2B5EF4-FFF2-40B4-BE49-F238E27FC236}">
                  <a16:creationId xmlns:a16="http://schemas.microsoft.com/office/drawing/2014/main" xmlns="" id="{30F6A3D7-7C34-41F3-8BE0-9A46D9819549}"/>
                </a:ext>
              </a:extLst>
            </p:cNvPr>
            <p:cNvCxnSpPr/>
            <p:nvPr>
              <p:custDataLst>
                <p:tags r:id="rId10"/>
              </p:custDataLst>
            </p:nvPr>
          </p:nvCxnSpPr>
          <p:spPr bwMode="auto">
            <a:xfrm flipV="1">
              <a:off x="268020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1" name="Straight Connector 130">
              <a:extLst>
                <a:ext uri="{FF2B5EF4-FFF2-40B4-BE49-F238E27FC236}">
                  <a16:creationId xmlns:a16="http://schemas.microsoft.com/office/drawing/2014/main" xmlns="" id="{8E26CD05-E135-4511-9FE7-13318C1D91DC}"/>
                </a:ext>
              </a:extLst>
            </p:cNvPr>
            <p:cNvCxnSpPr/>
            <p:nvPr>
              <p:custDataLst>
                <p:tags r:id="rId11"/>
              </p:custDataLst>
            </p:nvPr>
          </p:nvCxnSpPr>
          <p:spPr bwMode="auto">
            <a:xfrm flipV="1">
              <a:off x="323265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2" name="Straight Connector 131">
              <a:extLst>
                <a:ext uri="{FF2B5EF4-FFF2-40B4-BE49-F238E27FC236}">
                  <a16:creationId xmlns:a16="http://schemas.microsoft.com/office/drawing/2014/main" xmlns="" id="{EFEDCBCF-D4AC-4A4C-A042-EB068A3D84B5}"/>
                </a:ext>
              </a:extLst>
            </p:cNvPr>
            <p:cNvCxnSpPr/>
            <p:nvPr>
              <p:custDataLst>
                <p:tags r:id="rId12"/>
              </p:custDataLst>
            </p:nvPr>
          </p:nvCxnSpPr>
          <p:spPr bwMode="auto">
            <a:xfrm flipV="1">
              <a:off x="647750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3" name="Straight Connector 132">
              <a:extLst>
                <a:ext uri="{FF2B5EF4-FFF2-40B4-BE49-F238E27FC236}">
                  <a16:creationId xmlns:a16="http://schemas.microsoft.com/office/drawing/2014/main" xmlns="" id="{50A598C5-7EBC-4957-8AEA-3F05765FD69D}"/>
                </a:ext>
              </a:extLst>
            </p:cNvPr>
            <p:cNvCxnSpPr/>
            <p:nvPr>
              <p:custDataLst>
                <p:tags r:id="rId13"/>
              </p:custDataLst>
            </p:nvPr>
          </p:nvCxnSpPr>
          <p:spPr bwMode="auto">
            <a:xfrm flipV="1">
              <a:off x="700455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4" name="Straight Connector 133">
              <a:extLst>
                <a:ext uri="{FF2B5EF4-FFF2-40B4-BE49-F238E27FC236}">
                  <a16:creationId xmlns:a16="http://schemas.microsoft.com/office/drawing/2014/main" xmlns="" id="{CBEBD562-6A47-47E2-9F29-A5088F5F9A34}"/>
                </a:ext>
              </a:extLst>
            </p:cNvPr>
            <p:cNvCxnSpPr/>
            <p:nvPr>
              <p:custDataLst>
                <p:tags r:id="rId14"/>
              </p:custDataLst>
            </p:nvPr>
          </p:nvCxnSpPr>
          <p:spPr bwMode="auto">
            <a:xfrm flipV="1">
              <a:off x="754430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5" name="Straight Connector 134">
              <a:extLst>
                <a:ext uri="{FF2B5EF4-FFF2-40B4-BE49-F238E27FC236}">
                  <a16:creationId xmlns:a16="http://schemas.microsoft.com/office/drawing/2014/main" xmlns="" id="{E8E3898D-F7FA-4D3C-AC9B-0B20511D4B7F}"/>
                </a:ext>
              </a:extLst>
            </p:cNvPr>
            <p:cNvCxnSpPr/>
            <p:nvPr>
              <p:custDataLst>
                <p:tags r:id="rId15"/>
              </p:custDataLst>
            </p:nvPr>
          </p:nvCxnSpPr>
          <p:spPr bwMode="auto">
            <a:xfrm flipV="1">
              <a:off x="592505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6" name="Straight Connector 135">
              <a:extLst>
                <a:ext uri="{FF2B5EF4-FFF2-40B4-BE49-F238E27FC236}">
                  <a16:creationId xmlns:a16="http://schemas.microsoft.com/office/drawing/2014/main" xmlns="" id="{06466A76-44B1-4EC1-9C55-1B84FCEEEF07}"/>
                </a:ext>
              </a:extLst>
            </p:cNvPr>
            <p:cNvCxnSpPr/>
            <p:nvPr>
              <p:custDataLst>
                <p:tags r:id="rId16"/>
              </p:custDataLst>
            </p:nvPr>
          </p:nvCxnSpPr>
          <p:spPr bwMode="auto">
            <a:xfrm flipV="1">
              <a:off x="429945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7" name="Straight Connector 136">
              <a:extLst>
                <a:ext uri="{FF2B5EF4-FFF2-40B4-BE49-F238E27FC236}">
                  <a16:creationId xmlns:a16="http://schemas.microsoft.com/office/drawing/2014/main" xmlns="" id="{C035CFE7-C47C-48C8-8B03-356CBAC42AA8}"/>
                </a:ext>
              </a:extLst>
            </p:cNvPr>
            <p:cNvCxnSpPr/>
            <p:nvPr>
              <p:custDataLst>
                <p:tags r:id="rId17"/>
              </p:custDataLst>
            </p:nvPr>
          </p:nvCxnSpPr>
          <p:spPr bwMode="auto">
            <a:xfrm flipV="1">
              <a:off x="484555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8" name="Straight Connector 137">
              <a:extLst>
                <a:ext uri="{FF2B5EF4-FFF2-40B4-BE49-F238E27FC236}">
                  <a16:creationId xmlns:a16="http://schemas.microsoft.com/office/drawing/2014/main" xmlns="" id="{4E0BC0CC-85E6-457F-8C3D-B05EF0F9E1AB}"/>
                </a:ext>
              </a:extLst>
            </p:cNvPr>
            <p:cNvCxnSpPr/>
            <p:nvPr>
              <p:custDataLst>
                <p:tags r:id="rId18"/>
              </p:custDataLst>
            </p:nvPr>
          </p:nvCxnSpPr>
          <p:spPr bwMode="auto">
            <a:xfrm flipV="1">
              <a:off x="538530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9" name="Straight Connector 138">
              <a:extLst>
                <a:ext uri="{FF2B5EF4-FFF2-40B4-BE49-F238E27FC236}">
                  <a16:creationId xmlns:a16="http://schemas.microsoft.com/office/drawing/2014/main" xmlns="" id="{B6B5A946-0478-4CA5-B301-AE7BBC72E4E4}"/>
                </a:ext>
              </a:extLst>
            </p:cNvPr>
            <p:cNvCxnSpPr/>
            <p:nvPr>
              <p:custDataLst>
                <p:tags r:id="rId19"/>
              </p:custDataLst>
            </p:nvPr>
          </p:nvCxnSpPr>
          <p:spPr bwMode="auto">
            <a:xfrm flipV="1">
              <a:off x="375970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0" name="Straight Connector 139">
              <a:extLst>
                <a:ext uri="{FF2B5EF4-FFF2-40B4-BE49-F238E27FC236}">
                  <a16:creationId xmlns:a16="http://schemas.microsoft.com/office/drawing/2014/main" xmlns="" id="{574DB04C-6919-4A30-8060-5BB10F1B42FB}"/>
                </a:ext>
              </a:extLst>
            </p:cNvPr>
            <p:cNvCxnSpPr/>
            <p:nvPr>
              <p:custDataLst>
                <p:tags r:id="rId20"/>
              </p:custDataLst>
            </p:nvPr>
          </p:nvCxnSpPr>
          <p:spPr bwMode="auto">
            <a:xfrm flipV="1">
              <a:off x="863015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1" name="Straight Connector 140">
              <a:extLst>
                <a:ext uri="{FF2B5EF4-FFF2-40B4-BE49-F238E27FC236}">
                  <a16:creationId xmlns:a16="http://schemas.microsoft.com/office/drawing/2014/main" xmlns="" id="{B82AD88C-DC6E-48C2-8028-6D9C00154591}"/>
                </a:ext>
              </a:extLst>
            </p:cNvPr>
            <p:cNvCxnSpPr/>
            <p:nvPr>
              <p:custDataLst>
                <p:tags r:id="rId21"/>
              </p:custDataLst>
            </p:nvPr>
          </p:nvCxnSpPr>
          <p:spPr bwMode="auto">
            <a:xfrm flipV="1">
              <a:off x="187375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2" name="Straight Connector 141">
              <a:extLst>
                <a:ext uri="{FF2B5EF4-FFF2-40B4-BE49-F238E27FC236}">
                  <a16:creationId xmlns:a16="http://schemas.microsoft.com/office/drawing/2014/main" xmlns="" id="{25F45C5F-6FCE-4720-B3D1-0CD87597B9C6}"/>
                </a:ext>
              </a:extLst>
            </p:cNvPr>
            <p:cNvCxnSpPr/>
            <p:nvPr>
              <p:custDataLst>
                <p:tags r:id="rId22"/>
              </p:custDataLst>
            </p:nvPr>
          </p:nvCxnSpPr>
          <p:spPr bwMode="auto">
            <a:xfrm flipV="1">
              <a:off x="890320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3" name="Straight Connector 142">
              <a:extLst>
                <a:ext uri="{FF2B5EF4-FFF2-40B4-BE49-F238E27FC236}">
                  <a16:creationId xmlns:a16="http://schemas.microsoft.com/office/drawing/2014/main" xmlns="" id="{852D2FE2-E644-443F-A555-AEA7C4C5E785}"/>
                </a:ext>
              </a:extLst>
            </p:cNvPr>
            <p:cNvCxnSpPr/>
            <p:nvPr>
              <p:custDataLst>
                <p:tags r:id="rId23"/>
              </p:custDataLst>
            </p:nvPr>
          </p:nvCxnSpPr>
          <p:spPr bwMode="auto">
            <a:xfrm flipV="1">
              <a:off x="132130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4" name="Straight Connector 143">
              <a:extLst>
                <a:ext uri="{FF2B5EF4-FFF2-40B4-BE49-F238E27FC236}">
                  <a16:creationId xmlns:a16="http://schemas.microsoft.com/office/drawing/2014/main" xmlns="" id="{698F23A8-AFBA-458B-AFD2-4EA9EEB5799C}"/>
                </a:ext>
              </a:extLst>
            </p:cNvPr>
            <p:cNvCxnSpPr/>
            <p:nvPr>
              <p:custDataLst>
                <p:tags r:id="rId24"/>
              </p:custDataLst>
            </p:nvPr>
          </p:nvCxnSpPr>
          <p:spPr bwMode="auto">
            <a:xfrm flipV="1">
              <a:off x="456615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5" name="Straight Connector 144">
              <a:extLst>
                <a:ext uri="{FF2B5EF4-FFF2-40B4-BE49-F238E27FC236}">
                  <a16:creationId xmlns:a16="http://schemas.microsoft.com/office/drawing/2014/main" xmlns="" id="{FEE8B278-D516-43EC-9CF7-ED6CFE48A393}"/>
                </a:ext>
              </a:extLst>
            </p:cNvPr>
            <p:cNvCxnSpPr/>
            <p:nvPr>
              <p:custDataLst>
                <p:tags r:id="rId25"/>
              </p:custDataLst>
            </p:nvPr>
          </p:nvCxnSpPr>
          <p:spPr bwMode="auto">
            <a:xfrm flipV="1">
              <a:off x="781100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6" name="Straight Connector 145">
              <a:extLst>
                <a:ext uri="{FF2B5EF4-FFF2-40B4-BE49-F238E27FC236}">
                  <a16:creationId xmlns:a16="http://schemas.microsoft.com/office/drawing/2014/main" xmlns="" id="{AC4B0BB5-80A9-4076-9D28-BA32C06F8BDC}"/>
                </a:ext>
              </a:extLst>
            </p:cNvPr>
            <p:cNvCxnSpPr/>
            <p:nvPr>
              <p:custDataLst>
                <p:tags r:id="rId26"/>
              </p:custDataLst>
            </p:nvPr>
          </p:nvCxnSpPr>
          <p:spPr bwMode="auto">
            <a:xfrm flipV="1">
              <a:off x="672515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7" name="Straight Connector 146">
              <a:extLst>
                <a:ext uri="{FF2B5EF4-FFF2-40B4-BE49-F238E27FC236}">
                  <a16:creationId xmlns:a16="http://schemas.microsoft.com/office/drawing/2014/main" xmlns="" id="{8D223D38-AFF9-4877-825F-E942A9C47BD6}"/>
                </a:ext>
              </a:extLst>
            </p:cNvPr>
            <p:cNvCxnSpPr/>
            <p:nvPr>
              <p:custDataLst>
                <p:tags r:id="rId27"/>
              </p:custDataLst>
            </p:nvPr>
          </p:nvCxnSpPr>
          <p:spPr bwMode="auto">
            <a:xfrm flipV="1">
              <a:off x="105460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8" name="Straight Connector 147">
              <a:extLst>
                <a:ext uri="{FF2B5EF4-FFF2-40B4-BE49-F238E27FC236}">
                  <a16:creationId xmlns:a16="http://schemas.microsoft.com/office/drawing/2014/main" xmlns="" id="{869422C4-62A6-4BCA-9709-3ACC9B014C78}"/>
                </a:ext>
              </a:extLst>
            </p:cNvPr>
            <p:cNvCxnSpPr/>
            <p:nvPr>
              <p:custDataLst>
                <p:tags r:id="rId28"/>
              </p:custDataLst>
            </p:nvPr>
          </p:nvCxnSpPr>
          <p:spPr bwMode="auto">
            <a:xfrm flipV="1">
              <a:off x="620445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9" name="Straight Connector 148">
              <a:extLst>
                <a:ext uri="{FF2B5EF4-FFF2-40B4-BE49-F238E27FC236}">
                  <a16:creationId xmlns:a16="http://schemas.microsoft.com/office/drawing/2014/main" xmlns="" id="{51BDAD3C-B607-441C-83CC-1B2BDB1CDE13}"/>
                </a:ext>
              </a:extLst>
            </p:cNvPr>
            <p:cNvCxnSpPr/>
            <p:nvPr>
              <p:custDataLst>
                <p:tags r:id="rId29"/>
              </p:custDataLst>
            </p:nvPr>
          </p:nvCxnSpPr>
          <p:spPr bwMode="auto">
            <a:xfrm flipV="1">
              <a:off x="565835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50" name="Straight Connector 149">
              <a:extLst>
                <a:ext uri="{FF2B5EF4-FFF2-40B4-BE49-F238E27FC236}">
                  <a16:creationId xmlns:a16="http://schemas.microsoft.com/office/drawing/2014/main" xmlns="" id="{ED84B05A-70BA-4C84-A5E8-58B3A3BA1FF5}"/>
                </a:ext>
              </a:extLst>
            </p:cNvPr>
            <p:cNvCxnSpPr/>
            <p:nvPr>
              <p:custDataLst>
                <p:tags r:id="rId30"/>
              </p:custDataLst>
            </p:nvPr>
          </p:nvCxnSpPr>
          <p:spPr bwMode="auto">
            <a:xfrm flipV="1">
              <a:off x="295960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51" name="Straight Connector 150">
              <a:extLst>
                <a:ext uri="{FF2B5EF4-FFF2-40B4-BE49-F238E27FC236}">
                  <a16:creationId xmlns:a16="http://schemas.microsoft.com/office/drawing/2014/main" xmlns="" id="{8FF5C993-14E7-4D1B-998D-273191AA59DC}"/>
                </a:ext>
              </a:extLst>
            </p:cNvPr>
            <p:cNvCxnSpPr/>
            <p:nvPr>
              <p:custDataLst>
                <p:tags r:id="rId31"/>
              </p:custDataLst>
            </p:nvPr>
          </p:nvCxnSpPr>
          <p:spPr bwMode="auto">
            <a:xfrm flipV="1">
              <a:off x="348030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52" name="Straight Connector 151">
              <a:extLst>
                <a:ext uri="{FF2B5EF4-FFF2-40B4-BE49-F238E27FC236}">
                  <a16:creationId xmlns:a16="http://schemas.microsoft.com/office/drawing/2014/main" xmlns="" id="{B0D3D1D6-D17C-450D-9A52-B7B58240B16B}"/>
                </a:ext>
              </a:extLst>
            </p:cNvPr>
            <p:cNvCxnSpPr/>
            <p:nvPr>
              <p:custDataLst>
                <p:tags r:id="rId32"/>
              </p:custDataLst>
            </p:nvPr>
          </p:nvCxnSpPr>
          <p:spPr bwMode="auto">
            <a:xfrm flipV="1">
              <a:off x="241350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53" name="Straight Connector 152">
              <a:extLst>
                <a:ext uri="{FF2B5EF4-FFF2-40B4-BE49-F238E27FC236}">
                  <a16:creationId xmlns:a16="http://schemas.microsoft.com/office/drawing/2014/main" xmlns="" id="{692B9037-6C72-4A65-838E-35B30295C99A}"/>
                </a:ext>
              </a:extLst>
            </p:cNvPr>
            <p:cNvCxnSpPr/>
            <p:nvPr>
              <p:custDataLst>
                <p:tags r:id="rId33"/>
              </p:custDataLst>
            </p:nvPr>
          </p:nvCxnSpPr>
          <p:spPr bwMode="auto">
            <a:xfrm flipV="1">
              <a:off x="402640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54" name="Straight Connector 153">
              <a:extLst>
                <a:ext uri="{FF2B5EF4-FFF2-40B4-BE49-F238E27FC236}">
                  <a16:creationId xmlns:a16="http://schemas.microsoft.com/office/drawing/2014/main" xmlns="" id="{9A31547B-B1E8-48EC-BE58-4246A81F58F0}"/>
                </a:ext>
              </a:extLst>
            </p:cNvPr>
            <p:cNvCxnSpPr/>
            <p:nvPr>
              <p:custDataLst>
                <p:tags r:id="rId34"/>
              </p:custDataLst>
            </p:nvPr>
          </p:nvCxnSpPr>
          <p:spPr bwMode="auto">
            <a:xfrm flipV="1">
              <a:off x="511860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55" name="Straight Connector 154">
              <a:extLst>
                <a:ext uri="{FF2B5EF4-FFF2-40B4-BE49-F238E27FC236}">
                  <a16:creationId xmlns:a16="http://schemas.microsoft.com/office/drawing/2014/main" xmlns="" id="{87862562-0016-4F3E-BE21-0FED358E7816}"/>
                </a:ext>
              </a:extLst>
            </p:cNvPr>
            <p:cNvCxnSpPr/>
            <p:nvPr>
              <p:custDataLst>
                <p:tags r:id="rId35"/>
              </p:custDataLst>
            </p:nvPr>
          </p:nvCxnSpPr>
          <p:spPr bwMode="auto">
            <a:xfrm flipV="1">
              <a:off x="781558" y="5514669"/>
              <a:ext cx="0" cy="50800"/>
            </a:xfrm>
            <a:prstGeom prst="line">
              <a:avLst/>
            </a:prstGeom>
            <a:noFill/>
            <a:ln w="9525">
              <a:solidFill>
                <a:srgbClr val="000000"/>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aphicFrame>
          <p:nvGraphicFramePr>
            <p:cNvPr id="156" name="Object 40">
              <a:extLst>
                <a:ext uri="{FF2B5EF4-FFF2-40B4-BE49-F238E27FC236}">
                  <a16:creationId xmlns:a16="http://schemas.microsoft.com/office/drawing/2014/main" xmlns="" id="{CF01751F-46AF-45A1-B7DE-9EDB09942713}"/>
                </a:ext>
              </a:extLst>
            </p:cNvPr>
            <p:cNvGraphicFramePr>
              <a:graphicFrameLocks/>
            </p:cNvGraphicFramePr>
            <p:nvPr>
              <p:custDataLst>
                <p:tags r:id="rId36"/>
              </p:custDataLst>
              <p:extLst>
                <p:ext uri="{D42A27DB-BD31-4B8C-83A1-F6EECF244321}">
                  <p14:modId xmlns:p14="http://schemas.microsoft.com/office/powerpoint/2010/main" val="4109591833"/>
                </p:ext>
              </p:extLst>
            </p:nvPr>
          </p:nvGraphicFramePr>
          <p:xfrm>
            <a:off x="32" y="2609275"/>
            <a:ext cx="9010586" cy="3193986"/>
          </p:xfrm>
          <a:graphic>
            <a:graphicData uri="http://schemas.openxmlformats.org/drawingml/2006/chart">
              <c:chart xmlns:c="http://schemas.openxmlformats.org/drawingml/2006/chart" xmlns:r="http://schemas.openxmlformats.org/officeDocument/2006/relationships" r:id="rId56"/>
            </a:graphicData>
          </a:graphic>
        </p:graphicFrame>
        <p:sp>
          <p:nvSpPr>
            <p:cNvPr id="157" name="Rectangle 156">
              <a:extLst>
                <a:ext uri="{FF2B5EF4-FFF2-40B4-BE49-F238E27FC236}">
                  <a16:creationId xmlns:a16="http://schemas.microsoft.com/office/drawing/2014/main" xmlns="" id="{4954C712-8F70-4CF6-BA4D-A92A564EE4A5}"/>
                </a:ext>
              </a:extLst>
            </p:cNvPr>
            <p:cNvSpPr/>
            <p:nvPr>
              <p:custDataLst>
                <p:tags r:id="rId37"/>
              </p:custDataLst>
            </p:nvPr>
          </p:nvSpPr>
          <p:spPr bwMode="gray">
            <a:xfrm flipV="1">
              <a:off x="2869121" y="5654369"/>
              <a:ext cx="182563" cy="481013"/>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eaVert" wrap="none" lIns="0" tIns="0" rIns="0" bIns="0" numCol="1" rtlCol="0" anchor="ctr" anchorCtr="0" compatLnSpc="1">
              <a:prstTxWarp prst="textNoShape">
                <a:avLst/>
              </a:prstTxWarp>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en-US" sz="1200" i="0" u="none" strike="noStrike" kern="0" cap="none" spc="0" normalizeH="0" baseline="0" noProof="0" dirty="0">
                  <a:ln>
                    <a:noFill/>
                  </a:ln>
                  <a:solidFill>
                    <a:srgbClr val="000000"/>
                  </a:solidFill>
                  <a:effectLst/>
                  <a:uLnTx/>
                  <a:uFillTx/>
                  <a:latin typeface="Arial"/>
                </a:rPr>
                <a:t>Jan-19</a:t>
              </a:r>
              <a:endParaRPr kumimoji="0" lang="en-US" sz="1200" i="0" u="none" strike="noStrike" kern="0" cap="none" spc="0" normalizeH="0" baseline="0" noProof="0" dirty="0">
                <a:ln>
                  <a:noFill/>
                </a:ln>
                <a:solidFill>
                  <a:srgbClr val="000000"/>
                </a:solidFill>
                <a:effectLst/>
                <a:uLnTx/>
                <a:uFillTx/>
                <a:latin typeface="Arial"/>
                <a:sym typeface="+mn-lt"/>
              </a:endParaRPr>
            </a:p>
          </p:txBody>
        </p:sp>
        <p:sp>
          <p:nvSpPr>
            <p:cNvPr id="158" name="Rectangle 157">
              <a:extLst>
                <a:ext uri="{FF2B5EF4-FFF2-40B4-BE49-F238E27FC236}">
                  <a16:creationId xmlns:a16="http://schemas.microsoft.com/office/drawing/2014/main" xmlns="" id="{00D45323-A8CA-480C-ADB3-DD516A4D5E9C}"/>
                </a:ext>
              </a:extLst>
            </p:cNvPr>
            <p:cNvSpPr/>
            <p:nvPr>
              <p:custDataLst>
                <p:tags r:id="rId38"/>
              </p:custDataLst>
            </p:nvPr>
          </p:nvSpPr>
          <p:spPr bwMode="gray">
            <a:xfrm flipV="1">
              <a:off x="6113971" y="5654369"/>
              <a:ext cx="182563" cy="481013"/>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eaVert" wrap="none" lIns="0" tIns="0" rIns="0" bIns="0" numCol="1" rtlCol="0" anchor="ctr" anchorCtr="0" compatLnSpc="1">
              <a:prstTxWarp prst="textNoShape">
                <a:avLst/>
              </a:prstTxWarp>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en-US" sz="1200" i="0" u="none" strike="noStrike" kern="0" cap="none" spc="0" normalizeH="0" baseline="0" noProof="0" dirty="0">
                  <a:ln>
                    <a:noFill/>
                  </a:ln>
                  <a:solidFill>
                    <a:srgbClr val="000000"/>
                  </a:solidFill>
                  <a:effectLst/>
                  <a:uLnTx/>
                  <a:uFillTx/>
                  <a:latin typeface="Arial"/>
                </a:rPr>
                <a:t>Jan-20</a:t>
              </a:r>
              <a:endParaRPr kumimoji="0" lang="en-US" sz="1200" i="0" u="none" strike="noStrike" kern="0" cap="none" spc="0" normalizeH="0" baseline="0" noProof="0" dirty="0">
                <a:ln>
                  <a:noFill/>
                </a:ln>
                <a:solidFill>
                  <a:srgbClr val="000000"/>
                </a:solidFill>
                <a:effectLst/>
                <a:uLnTx/>
                <a:uFillTx/>
                <a:latin typeface="Arial"/>
                <a:sym typeface="+mn-lt"/>
              </a:endParaRPr>
            </a:p>
          </p:txBody>
        </p:sp>
        <p:sp>
          <p:nvSpPr>
            <p:cNvPr id="159" name="Rectangle 158">
              <a:extLst>
                <a:ext uri="{FF2B5EF4-FFF2-40B4-BE49-F238E27FC236}">
                  <a16:creationId xmlns:a16="http://schemas.microsoft.com/office/drawing/2014/main" xmlns="" id="{A11FF7CE-4208-4D92-AEC2-513A306B5BE3}"/>
                </a:ext>
              </a:extLst>
            </p:cNvPr>
            <p:cNvSpPr/>
            <p:nvPr>
              <p:custDataLst>
                <p:tags r:id="rId39"/>
              </p:custDataLst>
            </p:nvPr>
          </p:nvSpPr>
          <p:spPr bwMode="gray">
            <a:xfrm flipV="1">
              <a:off x="1783271" y="5654369"/>
              <a:ext cx="182563" cy="498475"/>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eaVert" wrap="none" lIns="0" tIns="0" rIns="0" bIns="0" numCol="1" rtlCol="0" anchor="ctr" anchorCtr="0" compatLnSpc="1">
              <a:prstTxWarp prst="textNoShape">
                <a:avLst/>
              </a:prstTxWarp>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en-US" sz="1200" i="0" u="none" strike="noStrike" kern="0" cap="none" spc="0" normalizeH="0" baseline="0" noProof="0" dirty="0">
                  <a:ln>
                    <a:noFill/>
                  </a:ln>
                  <a:solidFill>
                    <a:srgbClr val="000000"/>
                  </a:solidFill>
                  <a:effectLst/>
                  <a:uLnTx/>
                  <a:uFillTx/>
                  <a:latin typeface="Arial"/>
                </a:rPr>
                <a:t>Sep-18</a:t>
              </a:r>
              <a:endParaRPr kumimoji="0" lang="en-US" sz="1200" i="0" u="none" strike="noStrike" kern="0" cap="none" spc="0" normalizeH="0" baseline="0" noProof="0" dirty="0">
                <a:ln>
                  <a:noFill/>
                </a:ln>
                <a:solidFill>
                  <a:srgbClr val="000000"/>
                </a:solidFill>
                <a:effectLst/>
                <a:uLnTx/>
                <a:uFillTx/>
                <a:latin typeface="Arial"/>
                <a:sym typeface="+mn-lt"/>
              </a:endParaRPr>
            </a:p>
          </p:txBody>
        </p:sp>
        <p:sp>
          <p:nvSpPr>
            <p:cNvPr id="160" name="Rectangle 159">
              <a:extLst>
                <a:ext uri="{FF2B5EF4-FFF2-40B4-BE49-F238E27FC236}">
                  <a16:creationId xmlns:a16="http://schemas.microsoft.com/office/drawing/2014/main" xmlns="" id="{48EF7172-7431-4672-A8A1-AE8184A3FE27}"/>
                </a:ext>
              </a:extLst>
            </p:cNvPr>
            <p:cNvSpPr/>
            <p:nvPr>
              <p:custDataLst>
                <p:tags r:id="rId40"/>
              </p:custDataLst>
            </p:nvPr>
          </p:nvSpPr>
          <p:spPr bwMode="gray">
            <a:xfrm flipV="1">
              <a:off x="2323021" y="5654369"/>
              <a:ext cx="182563" cy="506413"/>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eaVert" wrap="none" lIns="0" tIns="0" rIns="0" bIns="0" numCol="1" rtlCol="0" anchor="ctr" anchorCtr="0" compatLnSpc="1">
              <a:prstTxWarp prst="textNoShape">
                <a:avLst/>
              </a:prstTxWarp>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en-US" sz="1200" i="0" u="none" strike="noStrike" kern="0" cap="none" spc="0" normalizeH="0" baseline="0" noProof="0" dirty="0">
                  <a:ln>
                    <a:noFill/>
                  </a:ln>
                  <a:solidFill>
                    <a:srgbClr val="000000"/>
                  </a:solidFill>
                  <a:effectLst/>
                  <a:uLnTx/>
                  <a:uFillTx/>
                  <a:latin typeface="Arial"/>
                </a:rPr>
                <a:t>Nov-18</a:t>
              </a:r>
              <a:endParaRPr kumimoji="0" lang="en-US" sz="1200" i="0" u="none" strike="noStrike" kern="0" cap="none" spc="0" normalizeH="0" baseline="0" noProof="0" dirty="0">
                <a:ln>
                  <a:noFill/>
                </a:ln>
                <a:solidFill>
                  <a:srgbClr val="000000"/>
                </a:solidFill>
                <a:effectLst/>
                <a:uLnTx/>
                <a:uFillTx/>
                <a:latin typeface="Arial"/>
                <a:sym typeface="+mn-lt"/>
              </a:endParaRPr>
            </a:p>
          </p:txBody>
        </p:sp>
        <p:sp>
          <p:nvSpPr>
            <p:cNvPr id="161" name="Rectangle 160">
              <a:extLst>
                <a:ext uri="{FF2B5EF4-FFF2-40B4-BE49-F238E27FC236}">
                  <a16:creationId xmlns:a16="http://schemas.microsoft.com/office/drawing/2014/main" xmlns="" id="{192E7045-E86A-4DAE-8606-0AAB1A9DC0BE}"/>
                </a:ext>
              </a:extLst>
            </p:cNvPr>
            <p:cNvSpPr/>
            <p:nvPr>
              <p:custDataLst>
                <p:tags r:id="rId41"/>
              </p:custDataLst>
            </p:nvPr>
          </p:nvSpPr>
          <p:spPr bwMode="gray">
            <a:xfrm flipV="1">
              <a:off x="4475671" y="5654368"/>
              <a:ext cx="182563" cy="439738"/>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eaVert" wrap="none" lIns="0" tIns="0" rIns="0" bIns="0" numCol="1" rtlCol="0" anchor="ctr" anchorCtr="0" compatLnSpc="1">
              <a:prstTxWarp prst="textNoShape">
                <a:avLst/>
              </a:prstTxWarp>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en-US" sz="1200" i="0" u="none" strike="noStrike" kern="0" cap="none" spc="0" normalizeH="0" baseline="0" noProof="0" dirty="0">
                  <a:ln>
                    <a:noFill/>
                  </a:ln>
                  <a:solidFill>
                    <a:srgbClr val="000000"/>
                  </a:solidFill>
                  <a:effectLst/>
                  <a:uLnTx/>
                  <a:uFillTx/>
                  <a:latin typeface="Arial"/>
                </a:rPr>
                <a:t>Jul-19</a:t>
              </a:r>
              <a:endParaRPr kumimoji="0" lang="en-US" sz="1200" i="0" u="none" strike="noStrike" kern="0" cap="none" spc="0" normalizeH="0" baseline="0" noProof="0" dirty="0">
                <a:ln>
                  <a:noFill/>
                </a:ln>
                <a:solidFill>
                  <a:srgbClr val="000000"/>
                </a:solidFill>
                <a:effectLst/>
                <a:uLnTx/>
                <a:uFillTx/>
                <a:latin typeface="Arial"/>
                <a:sym typeface="+mn-lt"/>
              </a:endParaRPr>
            </a:p>
          </p:txBody>
        </p:sp>
        <p:sp>
          <p:nvSpPr>
            <p:cNvPr id="162" name="Rectangle 161">
              <a:extLst>
                <a:ext uri="{FF2B5EF4-FFF2-40B4-BE49-F238E27FC236}">
                  <a16:creationId xmlns:a16="http://schemas.microsoft.com/office/drawing/2014/main" xmlns="" id="{96C9BEC3-FE5E-4722-AFE3-5B470A5F2B1B}"/>
                </a:ext>
              </a:extLst>
            </p:cNvPr>
            <p:cNvSpPr/>
            <p:nvPr>
              <p:custDataLst>
                <p:tags r:id="rId42"/>
              </p:custDataLst>
            </p:nvPr>
          </p:nvSpPr>
          <p:spPr bwMode="gray">
            <a:xfrm flipV="1">
              <a:off x="716471" y="5638493"/>
              <a:ext cx="182563" cy="514350"/>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eaVert" wrap="none" lIns="0" tIns="0" rIns="0" bIns="0" numCol="1" rtlCol="0" anchor="ctr" anchorCtr="0" compatLnSpc="1">
              <a:prstTxWarp prst="textNoShape">
                <a:avLst/>
              </a:prstTxWarp>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en-US" sz="1200" i="0" u="none" strike="noStrike" kern="0" cap="none" spc="0" normalizeH="0" baseline="0" noProof="0" dirty="0">
                  <a:ln>
                    <a:noFill/>
                  </a:ln>
                  <a:solidFill>
                    <a:srgbClr val="000000"/>
                  </a:solidFill>
                  <a:effectLst/>
                  <a:uLnTx/>
                  <a:uFillTx/>
                  <a:latin typeface="Arial"/>
                </a:rPr>
                <a:t>May-18</a:t>
              </a:r>
              <a:endParaRPr kumimoji="0" lang="en-US" sz="1200" i="0" u="none" strike="noStrike" kern="0" cap="none" spc="0" normalizeH="0" baseline="0" noProof="0" dirty="0">
                <a:ln>
                  <a:noFill/>
                </a:ln>
                <a:solidFill>
                  <a:srgbClr val="000000"/>
                </a:solidFill>
                <a:effectLst/>
                <a:uLnTx/>
                <a:uFillTx/>
                <a:latin typeface="Arial"/>
                <a:sym typeface="+mn-lt"/>
              </a:endParaRPr>
            </a:p>
          </p:txBody>
        </p:sp>
        <p:sp>
          <p:nvSpPr>
            <p:cNvPr id="163" name="Rectangle 162">
              <a:extLst>
                <a:ext uri="{FF2B5EF4-FFF2-40B4-BE49-F238E27FC236}">
                  <a16:creationId xmlns:a16="http://schemas.microsoft.com/office/drawing/2014/main" xmlns="" id="{EC4D62B3-C7DE-4A82-A066-C773FA077104}"/>
                </a:ext>
              </a:extLst>
            </p:cNvPr>
            <p:cNvSpPr/>
            <p:nvPr>
              <p:custDataLst>
                <p:tags r:id="rId43"/>
              </p:custDataLst>
            </p:nvPr>
          </p:nvSpPr>
          <p:spPr bwMode="gray">
            <a:xfrm flipV="1">
              <a:off x="3389821" y="5654368"/>
              <a:ext cx="182563" cy="488950"/>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eaVert" wrap="none" lIns="0" tIns="0" rIns="0" bIns="0" numCol="1" rtlCol="0" anchor="ctr" anchorCtr="0" compatLnSpc="1">
              <a:prstTxWarp prst="textNoShape">
                <a:avLst/>
              </a:prstTxWarp>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en-US" sz="1200" i="0" u="none" strike="noStrike" kern="0" cap="none" spc="0" normalizeH="0" baseline="0" noProof="0" dirty="0">
                  <a:ln>
                    <a:noFill/>
                  </a:ln>
                  <a:solidFill>
                    <a:srgbClr val="000000"/>
                  </a:solidFill>
                  <a:effectLst/>
                  <a:uLnTx/>
                  <a:uFillTx/>
                  <a:latin typeface="Arial"/>
                </a:rPr>
                <a:t>Mar-19</a:t>
              </a:r>
              <a:endParaRPr kumimoji="0" lang="en-US" sz="1200" i="0" u="none" strike="noStrike" kern="0" cap="none" spc="0" normalizeH="0" baseline="0" noProof="0" dirty="0">
                <a:ln>
                  <a:noFill/>
                </a:ln>
                <a:solidFill>
                  <a:srgbClr val="000000"/>
                </a:solidFill>
                <a:effectLst/>
                <a:uLnTx/>
                <a:uFillTx/>
                <a:latin typeface="Arial"/>
                <a:sym typeface="+mn-lt"/>
              </a:endParaRPr>
            </a:p>
          </p:txBody>
        </p:sp>
        <p:sp>
          <p:nvSpPr>
            <p:cNvPr id="164" name="Rectangle 163">
              <a:extLst>
                <a:ext uri="{FF2B5EF4-FFF2-40B4-BE49-F238E27FC236}">
                  <a16:creationId xmlns:a16="http://schemas.microsoft.com/office/drawing/2014/main" xmlns="" id="{C52B22AC-2217-43ED-ABB0-239EBA91FB0F}"/>
                </a:ext>
              </a:extLst>
            </p:cNvPr>
            <p:cNvSpPr/>
            <p:nvPr>
              <p:custDataLst>
                <p:tags r:id="rId44"/>
              </p:custDataLst>
            </p:nvPr>
          </p:nvSpPr>
          <p:spPr bwMode="gray">
            <a:xfrm flipV="1">
              <a:off x="3935921" y="5654368"/>
              <a:ext cx="182563" cy="514350"/>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eaVert" wrap="none" lIns="0" tIns="0" rIns="0" bIns="0" numCol="1" rtlCol="0" anchor="ctr" anchorCtr="0" compatLnSpc="1">
              <a:prstTxWarp prst="textNoShape">
                <a:avLst/>
              </a:prstTxWarp>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en-US" sz="1200" i="0" u="none" strike="noStrike" kern="0" cap="none" spc="0" normalizeH="0" baseline="0" noProof="0" dirty="0">
                  <a:ln>
                    <a:noFill/>
                  </a:ln>
                  <a:solidFill>
                    <a:srgbClr val="000000"/>
                  </a:solidFill>
                  <a:effectLst/>
                  <a:uLnTx/>
                  <a:uFillTx/>
                  <a:latin typeface="Arial"/>
                </a:rPr>
                <a:t>May-19</a:t>
              </a:r>
              <a:endParaRPr kumimoji="0" lang="en-US" sz="1200" i="0" u="none" strike="noStrike" kern="0" cap="none" spc="0" normalizeH="0" baseline="0" noProof="0" dirty="0">
                <a:ln>
                  <a:noFill/>
                </a:ln>
                <a:solidFill>
                  <a:srgbClr val="000000"/>
                </a:solidFill>
                <a:effectLst/>
                <a:uLnTx/>
                <a:uFillTx/>
                <a:latin typeface="Arial"/>
                <a:sym typeface="+mn-lt"/>
              </a:endParaRPr>
            </a:p>
          </p:txBody>
        </p:sp>
        <p:sp>
          <p:nvSpPr>
            <p:cNvPr id="165" name="Rectangle 164">
              <a:extLst>
                <a:ext uri="{FF2B5EF4-FFF2-40B4-BE49-F238E27FC236}">
                  <a16:creationId xmlns:a16="http://schemas.microsoft.com/office/drawing/2014/main" xmlns="" id="{F4EFF44A-BCD2-423D-861C-F749899E5907}"/>
                </a:ext>
              </a:extLst>
            </p:cNvPr>
            <p:cNvSpPr/>
            <p:nvPr>
              <p:custDataLst>
                <p:tags r:id="rId45"/>
              </p:custDataLst>
            </p:nvPr>
          </p:nvSpPr>
          <p:spPr bwMode="gray">
            <a:xfrm flipV="1">
              <a:off x="7720521" y="5654368"/>
              <a:ext cx="182563" cy="439738"/>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eaVert" wrap="none" lIns="0" tIns="0" rIns="0" bIns="0" numCol="1" rtlCol="0" anchor="ctr" anchorCtr="0" compatLnSpc="1">
              <a:prstTxWarp prst="textNoShape">
                <a:avLst/>
              </a:prstTxWarp>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en-US" sz="1200" i="0" u="none" strike="noStrike" kern="0" cap="none" spc="0" normalizeH="0" baseline="0" noProof="0" dirty="0">
                  <a:ln>
                    <a:noFill/>
                  </a:ln>
                  <a:solidFill>
                    <a:srgbClr val="000000"/>
                  </a:solidFill>
                  <a:effectLst/>
                  <a:uLnTx/>
                  <a:uFillTx/>
                  <a:latin typeface="Arial"/>
                </a:rPr>
                <a:t>Jul-20</a:t>
              </a:r>
              <a:endParaRPr kumimoji="0" lang="en-US" sz="1200" i="0" u="none" strike="noStrike" kern="0" cap="none" spc="0" normalizeH="0" baseline="0" noProof="0" dirty="0">
                <a:ln>
                  <a:noFill/>
                </a:ln>
                <a:solidFill>
                  <a:srgbClr val="000000"/>
                </a:solidFill>
                <a:effectLst/>
                <a:uLnTx/>
                <a:uFillTx/>
                <a:latin typeface="Arial"/>
                <a:sym typeface="+mn-lt"/>
              </a:endParaRPr>
            </a:p>
          </p:txBody>
        </p:sp>
        <p:sp>
          <p:nvSpPr>
            <p:cNvPr id="166" name="Rectangle 165">
              <a:extLst>
                <a:ext uri="{FF2B5EF4-FFF2-40B4-BE49-F238E27FC236}">
                  <a16:creationId xmlns:a16="http://schemas.microsoft.com/office/drawing/2014/main" xmlns="" id="{0D9F2220-8973-4295-B4D2-FA7E95D3212F}"/>
                </a:ext>
              </a:extLst>
            </p:cNvPr>
            <p:cNvSpPr/>
            <p:nvPr>
              <p:custDataLst>
                <p:tags r:id="rId46"/>
              </p:custDataLst>
            </p:nvPr>
          </p:nvSpPr>
          <p:spPr bwMode="gray">
            <a:xfrm flipV="1">
              <a:off x="1230821" y="5654368"/>
              <a:ext cx="182563" cy="439738"/>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eaVert" wrap="none" lIns="0" tIns="0" rIns="0" bIns="0" numCol="1" rtlCol="0" anchor="ctr" anchorCtr="0" compatLnSpc="1">
              <a:prstTxWarp prst="textNoShape">
                <a:avLst/>
              </a:prstTxWarp>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en-US" sz="1200" i="0" u="none" strike="noStrike" kern="0" cap="none" spc="0" normalizeH="0" baseline="0" noProof="0" dirty="0">
                  <a:ln>
                    <a:noFill/>
                  </a:ln>
                  <a:solidFill>
                    <a:srgbClr val="000000"/>
                  </a:solidFill>
                  <a:effectLst/>
                  <a:uLnTx/>
                  <a:uFillTx/>
                  <a:latin typeface="Arial"/>
                </a:rPr>
                <a:t>Jul-18</a:t>
              </a:r>
              <a:endParaRPr kumimoji="0" lang="en-US" sz="1200" i="0" u="none" strike="noStrike" kern="0" cap="none" spc="0" normalizeH="0" baseline="0" noProof="0" dirty="0">
                <a:ln>
                  <a:noFill/>
                </a:ln>
                <a:solidFill>
                  <a:srgbClr val="000000"/>
                </a:solidFill>
                <a:effectLst/>
                <a:uLnTx/>
                <a:uFillTx/>
                <a:latin typeface="Arial"/>
                <a:sym typeface="+mn-lt"/>
              </a:endParaRPr>
            </a:p>
          </p:txBody>
        </p:sp>
        <p:sp>
          <p:nvSpPr>
            <p:cNvPr id="167" name="Rectangle 166">
              <a:extLst>
                <a:ext uri="{FF2B5EF4-FFF2-40B4-BE49-F238E27FC236}">
                  <a16:creationId xmlns:a16="http://schemas.microsoft.com/office/drawing/2014/main" xmlns="" id="{3018995F-E57A-4D2A-8B9F-CEF3731EC878}"/>
                </a:ext>
              </a:extLst>
            </p:cNvPr>
            <p:cNvSpPr/>
            <p:nvPr>
              <p:custDataLst>
                <p:tags r:id="rId47"/>
              </p:custDataLst>
            </p:nvPr>
          </p:nvSpPr>
          <p:spPr bwMode="gray">
            <a:xfrm flipV="1">
              <a:off x="8272971" y="5654369"/>
              <a:ext cx="182563" cy="498475"/>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eaVert" wrap="none" lIns="0" tIns="0" rIns="0" bIns="0" numCol="1" rtlCol="0" anchor="ctr" anchorCtr="0" compatLnSpc="1">
              <a:prstTxWarp prst="textNoShape">
                <a:avLst/>
              </a:prstTxWarp>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en-US" sz="1200" i="0" u="none" strike="noStrike" kern="0" cap="none" spc="0" normalizeH="0" baseline="0" noProof="0" dirty="0">
                  <a:ln>
                    <a:noFill/>
                  </a:ln>
                  <a:solidFill>
                    <a:srgbClr val="000000"/>
                  </a:solidFill>
                  <a:effectLst/>
                  <a:uLnTx/>
                  <a:uFillTx/>
                  <a:latin typeface="Arial"/>
                </a:rPr>
                <a:t>Sep-20</a:t>
              </a:r>
              <a:endParaRPr kumimoji="0" lang="en-US" sz="1200" i="0" u="none" strike="noStrike" kern="0" cap="none" spc="0" normalizeH="0" baseline="0" noProof="0" dirty="0">
                <a:ln>
                  <a:noFill/>
                </a:ln>
                <a:solidFill>
                  <a:srgbClr val="000000"/>
                </a:solidFill>
                <a:effectLst/>
                <a:uLnTx/>
                <a:uFillTx/>
                <a:latin typeface="Arial"/>
                <a:sym typeface="+mn-lt"/>
              </a:endParaRPr>
            </a:p>
          </p:txBody>
        </p:sp>
        <p:sp>
          <p:nvSpPr>
            <p:cNvPr id="168" name="Rectangle 167">
              <a:extLst>
                <a:ext uri="{FF2B5EF4-FFF2-40B4-BE49-F238E27FC236}">
                  <a16:creationId xmlns:a16="http://schemas.microsoft.com/office/drawing/2014/main" xmlns="" id="{7B51610C-E2CB-4FC9-B53F-D00B5AA21BF7}"/>
                </a:ext>
              </a:extLst>
            </p:cNvPr>
            <p:cNvSpPr/>
            <p:nvPr>
              <p:custDataLst>
                <p:tags r:id="rId48"/>
              </p:custDataLst>
            </p:nvPr>
          </p:nvSpPr>
          <p:spPr bwMode="gray">
            <a:xfrm flipV="1">
              <a:off x="8812721" y="5654369"/>
              <a:ext cx="182563" cy="506413"/>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eaVert" wrap="none" lIns="0" tIns="0" rIns="0" bIns="0" numCol="1" rtlCol="0" anchor="ctr" anchorCtr="0" compatLnSpc="1">
              <a:prstTxWarp prst="textNoShape">
                <a:avLst/>
              </a:prstTxWarp>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en-US" sz="1200" i="0" u="none" strike="noStrike" kern="0" cap="none" spc="0" normalizeH="0" baseline="0" noProof="0" dirty="0">
                  <a:ln>
                    <a:noFill/>
                  </a:ln>
                  <a:solidFill>
                    <a:srgbClr val="000000"/>
                  </a:solidFill>
                  <a:effectLst/>
                  <a:uLnTx/>
                  <a:uFillTx/>
                  <a:latin typeface="Arial"/>
                </a:rPr>
                <a:t>Nov-20</a:t>
              </a:r>
              <a:endParaRPr kumimoji="0" lang="en-US" sz="1200" i="0" u="none" strike="noStrike" kern="0" cap="none" spc="0" normalizeH="0" baseline="0" noProof="0" dirty="0">
                <a:ln>
                  <a:noFill/>
                </a:ln>
                <a:solidFill>
                  <a:srgbClr val="000000"/>
                </a:solidFill>
                <a:effectLst/>
                <a:uLnTx/>
                <a:uFillTx/>
                <a:latin typeface="Arial"/>
                <a:sym typeface="+mn-lt"/>
              </a:endParaRPr>
            </a:p>
          </p:txBody>
        </p:sp>
        <p:sp>
          <p:nvSpPr>
            <p:cNvPr id="169" name="Rectangle 168">
              <a:extLst>
                <a:ext uri="{FF2B5EF4-FFF2-40B4-BE49-F238E27FC236}">
                  <a16:creationId xmlns:a16="http://schemas.microsoft.com/office/drawing/2014/main" xmlns="" id="{FDC4F9EC-73E8-4DAA-BCBD-528348DA8444}"/>
                </a:ext>
              </a:extLst>
            </p:cNvPr>
            <p:cNvSpPr/>
            <p:nvPr>
              <p:custDataLst>
                <p:tags r:id="rId49"/>
              </p:custDataLst>
            </p:nvPr>
          </p:nvSpPr>
          <p:spPr bwMode="gray">
            <a:xfrm flipV="1">
              <a:off x="7180771" y="5654368"/>
              <a:ext cx="182563" cy="514350"/>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eaVert" wrap="none" lIns="0" tIns="0" rIns="0" bIns="0" numCol="1" rtlCol="0" anchor="ctr" anchorCtr="0" compatLnSpc="1">
              <a:prstTxWarp prst="textNoShape">
                <a:avLst/>
              </a:prstTxWarp>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en-US" sz="1200" i="0" u="none" strike="noStrike" kern="0" cap="none" spc="0" normalizeH="0" baseline="0" noProof="0" dirty="0">
                  <a:ln>
                    <a:noFill/>
                  </a:ln>
                  <a:solidFill>
                    <a:srgbClr val="000000"/>
                  </a:solidFill>
                  <a:effectLst/>
                  <a:uLnTx/>
                  <a:uFillTx/>
                  <a:latin typeface="Arial"/>
                </a:rPr>
                <a:t>May-20</a:t>
              </a:r>
              <a:endParaRPr kumimoji="0" lang="en-US" sz="1200" i="0" u="none" strike="noStrike" kern="0" cap="none" spc="0" normalizeH="0" baseline="0" noProof="0" dirty="0">
                <a:ln>
                  <a:noFill/>
                </a:ln>
                <a:solidFill>
                  <a:srgbClr val="000000"/>
                </a:solidFill>
                <a:effectLst/>
                <a:uLnTx/>
                <a:uFillTx/>
                <a:latin typeface="Arial"/>
                <a:sym typeface="+mn-lt"/>
              </a:endParaRPr>
            </a:p>
          </p:txBody>
        </p:sp>
        <p:sp>
          <p:nvSpPr>
            <p:cNvPr id="170" name="Rectangle 169">
              <a:extLst>
                <a:ext uri="{FF2B5EF4-FFF2-40B4-BE49-F238E27FC236}">
                  <a16:creationId xmlns:a16="http://schemas.microsoft.com/office/drawing/2014/main" xmlns="" id="{82E985C6-CD10-4534-9979-4F043F0E56C8}"/>
                </a:ext>
              </a:extLst>
            </p:cNvPr>
            <p:cNvSpPr/>
            <p:nvPr>
              <p:custDataLst>
                <p:tags r:id="rId50"/>
              </p:custDataLst>
            </p:nvPr>
          </p:nvSpPr>
          <p:spPr bwMode="gray">
            <a:xfrm flipV="1">
              <a:off x="5567871" y="5654369"/>
              <a:ext cx="182563" cy="506413"/>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eaVert" wrap="none" lIns="0" tIns="0" rIns="0" bIns="0" numCol="1" rtlCol="0" anchor="ctr" anchorCtr="0" compatLnSpc="1">
              <a:prstTxWarp prst="textNoShape">
                <a:avLst/>
              </a:prstTxWarp>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en-US" sz="1200" i="0" u="none" strike="noStrike" kern="0" cap="none" spc="0" normalizeH="0" baseline="0" noProof="0" dirty="0">
                  <a:ln>
                    <a:noFill/>
                  </a:ln>
                  <a:solidFill>
                    <a:srgbClr val="000000"/>
                  </a:solidFill>
                  <a:effectLst/>
                  <a:uLnTx/>
                  <a:uFillTx/>
                  <a:latin typeface="Arial"/>
                </a:rPr>
                <a:t>Nov-19</a:t>
              </a:r>
              <a:endParaRPr kumimoji="0" lang="en-US" sz="1200" i="0" u="none" strike="noStrike" kern="0" cap="none" spc="0" normalizeH="0" baseline="0" noProof="0" dirty="0">
                <a:ln>
                  <a:noFill/>
                </a:ln>
                <a:solidFill>
                  <a:srgbClr val="000000"/>
                </a:solidFill>
                <a:effectLst/>
                <a:uLnTx/>
                <a:uFillTx/>
                <a:latin typeface="Arial"/>
                <a:sym typeface="+mn-lt"/>
              </a:endParaRPr>
            </a:p>
          </p:txBody>
        </p:sp>
        <p:sp>
          <p:nvSpPr>
            <p:cNvPr id="171" name="Rectangle 170">
              <a:extLst>
                <a:ext uri="{FF2B5EF4-FFF2-40B4-BE49-F238E27FC236}">
                  <a16:creationId xmlns:a16="http://schemas.microsoft.com/office/drawing/2014/main" xmlns="" id="{2D03A693-AA25-4DA8-A961-5C823AC80AFC}"/>
                </a:ext>
              </a:extLst>
            </p:cNvPr>
            <p:cNvSpPr/>
            <p:nvPr>
              <p:custDataLst>
                <p:tags r:id="rId51"/>
              </p:custDataLst>
            </p:nvPr>
          </p:nvSpPr>
          <p:spPr bwMode="gray">
            <a:xfrm flipV="1">
              <a:off x="6634671" y="5654368"/>
              <a:ext cx="182563" cy="488950"/>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eaVert" wrap="none" lIns="0" tIns="0" rIns="0" bIns="0" numCol="1" rtlCol="0" anchor="ctr" anchorCtr="0" compatLnSpc="1">
              <a:prstTxWarp prst="textNoShape">
                <a:avLst/>
              </a:prstTxWarp>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en-US" sz="1200" i="0" u="none" strike="noStrike" kern="0" cap="none" spc="0" normalizeH="0" baseline="0" noProof="0" dirty="0">
                  <a:ln>
                    <a:noFill/>
                  </a:ln>
                  <a:solidFill>
                    <a:srgbClr val="000000"/>
                  </a:solidFill>
                  <a:effectLst/>
                  <a:uLnTx/>
                  <a:uFillTx/>
                  <a:latin typeface="Arial"/>
                </a:rPr>
                <a:t>Mar-20</a:t>
              </a:r>
              <a:endParaRPr kumimoji="0" lang="en-US" sz="1200" i="0" u="none" strike="noStrike" kern="0" cap="none" spc="0" normalizeH="0" baseline="0" noProof="0" dirty="0">
                <a:ln>
                  <a:noFill/>
                </a:ln>
                <a:solidFill>
                  <a:srgbClr val="000000"/>
                </a:solidFill>
                <a:effectLst/>
                <a:uLnTx/>
                <a:uFillTx/>
                <a:latin typeface="Arial"/>
                <a:sym typeface="+mn-lt"/>
              </a:endParaRPr>
            </a:p>
          </p:txBody>
        </p:sp>
        <p:sp>
          <p:nvSpPr>
            <p:cNvPr id="172" name="Rectangle 171">
              <a:extLst>
                <a:ext uri="{FF2B5EF4-FFF2-40B4-BE49-F238E27FC236}">
                  <a16:creationId xmlns:a16="http://schemas.microsoft.com/office/drawing/2014/main" xmlns="" id="{71054CD2-14C9-492C-AD06-8DADFD77F6D1}"/>
                </a:ext>
              </a:extLst>
            </p:cNvPr>
            <p:cNvSpPr/>
            <p:nvPr>
              <p:custDataLst>
                <p:tags r:id="rId52"/>
              </p:custDataLst>
            </p:nvPr>
          </p:nvSpPr>
          <p:spPr bwMode="gray">
            <a:xfrm flipV="1">
              <a:off x="5028121" y="5654369"/>
              <a:ext cx="182563" cy="498475"/>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eaVert" wrap="none" lIns="0" tIns="0" rIns="0" bIns="0" numCol="1" rtlCol="0" anchor="ctr" anchorCtr="0" compatLnSpc="1">
              <a:prstTxWarp prst="textNoShape">
                <a:avLst/>
              </a:prstTxWarp>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en-US" sz="1200" i="0" u="none" strike="noStrike" kern="0" cap="none" spc="0" normalizeH="0" baseline="0" noProof="0" dirty="0">
                  <a:ln>
                    <a:noFill/>
                  </a:ln>
                  <a:solidFill>
                    <a:srgbClr val="000000"/>
                  </a:solidFill>
                  <a:effectLst/>
                  <a:uLnTx/>
                  <a:uFillTx/>
                  <a:latin typeface="Arial"/>
                </a:rPr>
                <a:t>Sep-19</a:t>
              </a:r>
              <a:endParaRPr kumimoji="0" lang="en-US" sz="1200" i="0" u="none" strike="noStrike" kern="0" cap="none" spc="0" normalizeH="0" baseline="0" noProof="0" dirty="0">
                <a:ln>
                  <a:noFill/>
                </a:ln>
                <a:solidFill>
                  <a:srgbClr val="000000"/>
                </a:solidFill>
                <a:effectLst/>
                <a:uLnTx/>
                <a:uFillTx/>
                <a:latin typeface="Arial"/>
                <a:sym typeface="+mn-lt"/>
              </a:endParaRPr>
            </a:p>
          </p:txBody>
        </p:sp>
        <p:sp>
          <p:nvSpPr>
            <p:cNvPr id="176" name="Rectangle 175">
              <a:extLst>
                <a:ext uri="{FF2B5EF4-FFF2-40B4-BE49-F238E27FC236}">
                  <a16:creationId xmlns:a16="http://schemas.microsoft.com/office/drawing/2014/main" xmlns="" id="{75A666E0-3C37-4CB7-B7F1-707606AFC61E}"/>
                </a:ext>
              </a:extLst>
            </p:cNvPr>
            <p:cNvSpPr/>
            <p:nvPr>
              <p:custDataLst>
                <p:tags r:id="rId53"/>
              </p:custDataLst>
            </p:nvPr>
          </p:nvSpPr>
          <p:spPr bwMode="auto">
            <a:xfrm>
              <a:off x="5017008" y="6265557"/>
              <a:ext cx="885825" cy="212725"/>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827" b="0" i="0" u="none" strike="noStrike" kern="0" cap="none" spc="0" normalizeH="0" baseline="0" noProof="0" dirty="0">
                <a:ln>
                  <a:noFill/>
                </a:ln>
                <a:solidFill>
                  <a:srgbClr val="000000"/>
                </a:solidFill>
                <a:effectLst/>
                <a:uLnTx/>
                <a:uFillTx/>
                <a:latin typeface="Arial"/>
                <a:sym typeface="+mn-lt"/>
              </a:endParaRPr>
            </a:p>
          </p:txBody>
        </p:sp>
        <p:cxnSp>
          <p:nvCxnSpPr>
            <p:cNvPr id="177" name="Straight Connector 176">
              <a:extLst>
                <a:ext uri="{FF2B5EF4-FFF2-40B4-BE49-F238E27FC236}">
                  <a16:creationId xmlns:a16="http://schemas.microsoft.com/office/drawing/2014/main" xmlns="" id="{24FD5124-7E1E-414E-B607-6F2D5B1D9238}"/>
                </a:ext>
              </a:extLst>
            </p:cNvPr>
            <p:cNvCxnSpPr/>
            <p:nvPr/>
          </p:nvCxnSpPr>
          <p:spPr>
            <a:xfrm flipH="1">
              <a:off x="4845559" y="3003082"/>
              <a:ext cx="5574" cy="2505473"/>
            </a:xfrm>
            <a:prstGeom prst="line">
              <a:avLst/>
            </a:prstGeom>
            <a:noFill/>
            <a:ln w="38100" cap="flat" cmpd="sng" algn="ctr">
              <a:solidFill>
                <a:srgbClr val="FFC000"/>
              </a:solidFill>
              <a:prstDash val="solid"/>
            </a:ln>
            <a:effectLst/>
          </p:spPr>
        </p:cxnSp>
        <p:sp>
          <p:nvSpPr>
            <p:cNvPr id="180" name="TextBox 1">
              <a:extLst>
                <a:ext uri="{FF2B5EF4-FFF2-40B4-BE49-F238E27FC236}">
                  <a16:creationId xmlns:a16="http://schemas.microsoft.com/office/drawing/2014/main" xmlns="" id="{8DDB21E8-4986-4828-8F19-C9BA4EBDFA25}"/>
                </a:ext>
              </a:extLst>
            </p:cNvPr>
            <p:cNvSpPr txBox="1"/>
            <p:nvPr/>
          </p:nvSpPr>
          <p:spPr>
            <a:xfrm>
              <a:off x="1138743" y="4140221"/>
              <a:ext cx="794665" cy="227551"/>
            </a:xfrm>
            <a:prstGeom prst="rect">
              <a:avLst/>
            </a:prstGeom>
            <a:ln>
              <a:solidFill>
                <a:srgbClr val="000000"/>
              </a:solidFill>
            </a:ln>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rgbClr val="000000"/>
                  </a:solidFill>
                  <a:effectLst/>
                  <a:uLnTx/>
                  <a:uFillTx/>
                  <a:latin typeface="Arial"/>
                  <a:cs typeface="+mn-cs"/>
                </a:rPr>
                <a:t>R2019-1</a:t>
              </a:r>
            </a:p>
          </p:txBody>
        </p:sp>
      </p:grpSp>
      <p:sp>
        <p:nvSpPr>
          <p:cNvPr id="61" name="TextBox 1"/>
          <p:cNvSpPr txBox="1"/>
          <p:nvPr/>
        </p:nvSpPr>
        <p:spPr>
          <a:xfrm>
            <a:off x="2815230" y="3410221"/>
            <a:ext cx="1752600" cy="906972"/>
          </a:xfrm>
          <a:prstGeom prst="rect">
            <a:avLst/>
          </a:prstGeom>
          <a:solidFill>
            <a:schemeClr val="bg1"/>
          </a:solidFill>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en-US" sz="1400" dirty="0"/>
              <a:t>August CPI</a:t>
            </a:r>
          </a:p>
          <a:p>
            <a:pPr>
              <a:buNone/>
            </a:pPr>
            <a:r>
              <a:rPr lang="en-US" sz="1400" dirty="0"/>
              <a:t>Available mid Sept</a:t>
            </a:r>
          </a:p>
          <a:p>
            <a:pPr>
              <a:buNone/>
            </a:pPr>
            <a:r>
              <a:rPr lang="en-US" sz="1400" dirty="0"/>
              <a:t>Used for January</a:t>
            </a:r>
          </a:p>
          <a:p>
            <a:pPr>
              <a:buNone/>
            </a:pPr>
            <a:r>
              <a:rPr lang="en-US" sz="1400" dirty="0"/>
              <a:t>Adjustment</a:t>
            </a:r>
          </a:p>
        </p:txBody>
      </p:sp>
      <p:sp>
        <p:nvSpPr>
          <p:cNvPr id="62" name="TextBox 2"/>
          <p:cNvSpPr txBox="1"/>
          <p:nvPr/>
        </p:nvSpPr>
        <p:spPr>
          <a:xfrm>
            <a:off x="4854582" y="3663693"/>
            <a:ext cx="1095173" cy="383182"/>
          </a:xfrm>
          <a:prstGeom prst="rect">
            <a:avLst/>
          </a:prstGeom>
          <a:solidFill>
            <a:srgbClr val="194D76"/>
          </a:solidFill>
        </p:spPr>
        <p:txBody>
          <a:bodyPr wrap="square" rtlCol="0">
            <a:spAutoFit/>
          </a:bodyPr>
          <a:lstStyle>
            <a:defPPr>
              <a:defRPr lang="en-US"/>
            </a:defPPr>
            <a:lvl1pPr algn="ctr">
              <a:buNone/>
              <a:defRPr>
                <a:solidFill>
                  <a:schemeClr val="bg1"/>
                </a:solidFill>
                <a:latin typeface="Arial" panose="020B0604020202020204" pitchFamily="34" charset="0"/>
                <a:ea typeface="ＭＳ Ｐゴシック" panose="020B0600070205080204" pitchFamily="34" charset="-128"/>
              </a:defRPr>
            </a:lvl1pPr>
            <a:lvl2pPr>
              <a:defRPr>
                <a:latin typeface="Arial" panose="020B0604020202020204" pitchFamily="34" charset="0"/>
                <a:ea typeface="ＭＳ Ｐゴシック" panose="020B0600070205080204" pitchFamily="34" charset="-128"/>
              </a:defRPr>
            </a:lvl2pPr>
            <a:lvl3pPr>
              <a:defRPr>
                <a:latin typeface="Arial" panose="020B0604020202020204" pitchFamily="34" charset="0"/>
                <a:ea typeface="ＭＳ Ｐゴシック" panose="020B0600070205080204" pitchFamily="34" charset="-128"/>
              </a:defRPr>
            </a:lvl3pPr>
            <a:lvl4pPr>
              <a:defRPr>
                <a:latin typeface="Arial" panose="020B0604020202020204" pitchFamily="34" charset="0"/>
                <a:ea typeface="ＭＳ Ｐゴシック" panose="020B0600070205080204" pitchFamily="34" charset="-128"/>
              </a:defRPr>
            </a:lvl4pPr>
            <a:lvl5pPr>
              <a:defRPr>
                <a:latin typeface="Arial" panose="020B0604020202020204" pitchFamily="34" charset="0"/>
                <a:ea typeface="ＭＳ Ｐゴシック" panose="020B0600070205080204" pitchFamily="34" charset="-128"/>
              </a:defRPr>
            </a:lvl5pPr>
            <a:lvl6pPr>
              <a:defRPr>
                <a:latin typeface="Arial" panose="020B0604020202020204" pitchFamily="34" charset="0"/>
                <a:ea typeface="ＭＳ Ｐゴシック" panose="020B0600070205080204" pitchFamily="34" charset="-128"/>
              </a:defRPr>
            </a:lvl6pPr>
            <a:lvl7pPr>
              <a:defRPr>
                <a:latin typeface="Arial" panose="020B0604020202020204" pitchFamily="34" charset="0"/>
                <a:ea typeface="ＭＳ Ｐゴシック" panose="020B0600070205080204" pitchFamily="34" charset="-128"/>
              </a:defRPr>
            </a:lvl7pPr>
            <a:lvl8pPr>
              <a:defRPr>
                <a:latin typeface="Arial" panose="020B0604020202020204" pitchFamily="34" charset="0"/>
                <a:ea typeface="ＭＳ Ｐゴシック" panose="020B0600070205080204" pitchFamily="34" charset="-128"/>
              </a:defRPr>
            </a:lvl8pPr>
            <a:lvl9pPr>
              <a:defRPr>
                <a:latin typeface="Arial" panose="020B0604020202020204" pitchFamily="34" charset="0"/>
                <a:ea typeface="ＭＳ Ｐゴシック" panose="020B0600070205080204" pitchFamily="34" charset="-128"/>
              </a:defRPr>
            </a:lvl9pPr>
          </a:lstStyle>
          <a:p>
            <a:r>
              <a:rPr lang="en-US" dirty="0"/>
              <a:t>1.9%</a:t>
            </a:r>
          </a:p>
        </p:txBody>
      </p:sp>
      <p:sp>
        <p:nvSpPr>
          <p:cNvPr id="64" name="TextBox 1"/>
          <p:cNvSpPr txBox="1"/>
          <p:nvPr/>
        </p:nvSpPr>
        <p:spPr>
          <a:xfrm>
            <a:off x="6694263" y="4017446"/>
            <a:ext cx="1521433" cy="678372"/>
          </a:xfrm>
          <a:prstGeom prst="rect">
            <a:avLst/>
          </a:prstGeom>
          <a:solidFill>
            <a:schemeClr val="bg1"/>
          </a:solidFill>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en-US" sz="1400" dirty="0"/>
              <a:t>Available Cap</a:t>
            </a:r>
          </a:p>
          <a:p>
            <a:pPr>
              <a:buNone/>
            </a:pPr>
            <a:r>
              <a:rPr lang="en-US" sz="1400" dirty="0"/>
              <a:t>Authority Resets</a:t>
            </a:r>
          </a:p>
          <a:p>
            <a:pPr>
              <a:buNone/>
            </a:pPr>
            <a:r>
              <a:rPr lang="en-US" sz="1400" dirty="0"/>
              <a:t>After Filing</a:t>
            </a:r>
          </a:p>
        </p:txBody>
      </p:sp>
      <p:cxnSp>
        <p:nvCxnSpPr>
          <p:cNvPr id="68" name="Straight Connector 67"/>
          <p:cNvCxnSpPr/>
          <p:nvPr>
            <p:custDataLst>
              <p:tags r:id="rId1"/>
            </p:custDataLst>
          </p:nvPr>
        </p:nvCxnSpPr>
        <p:spPr bwMode="gray">
          <a:xfrm>
            <a:off x="3662871" y="6363982"/>
            <a:ext cx="328613" cy="0"/>
          </a:xfrm>
          <a:prstGeom prst="line">
            <a:avLst/>
          </a:prstGeom>
          <a:noFill/>
          <a:ln w="28575">
            <a:solidFill>
              <a:schemeClr val="accent6"/>
            </a:solidFill>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69" name="Rectangle 68"/>
          <p:cNvSpPr/>
          <p:nvPr>
            <p:custDataLst>
              <p:tags r:id="rId2"/>
            </p:custDataLst>
          </p:nvPr>
        </p:nvSpPr>
        <p:spPr bwMode="auto">
          <a:xfrm>
            <a:off x="4042283" y="6265557"/>
            <a:ext cx="493713" cy="212725"/>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a:lnSpc>
                <a:spcPct val="100000"/>
              </a:lnSpc>
              <a:spcBef>
                <a:spcPct val="0"/>
              </a:spcBef>
              <a:buNone/>
            </a:pPr>
            <a:fld id="{406A0EF4-51B9-4C7D-9825-D519559DF7C9}" type="datetime'''A''''''c''''''''''''''''''t''''''''''''u''''''''al'''">
              <a:rPr lang="en-US" altLang="en-US" sz="1400" b="0"/>
              <a:pPr/>
              <a:t>Actual</a:t>
            </a:fld>
            <a:endParaRPr lang="en-US" sz="1400" b="0" strike="noStrike" normalizeH="0" dirty="0">
              <a:ln>
                <a:noFill/>
              </a:ln>
              <a:effectLst/>
              <a:latin typeface="+mn-lt"/>
              <a:ea typeface="+mn-ea"/>
              <a:sym typeface="+mn-lt"/>
            </a:endParaRPr>
          </a:p>
        </p:txBody>
      </p:sp>
      <p:cxnSp>
        <p:nvCxnSpPr>
          <p:cNvPr id="70" name="Straight Connector 69"/>
          <p:cNvCxnSpPr/>
          <p:nvPr>
            <p:custDataLst>
              <p:tags r:id="rId3"/>
            </p:custDataLst>
          </p:nvPr>
        </p:nvCxnSpPr>
        <p:spPr bwMode="gray">
          <a:xfrm>
            <a:off x="4637596" y="6363982"/>
            <a:ext cx="328613" cy="0"/>
          </a:xfrm>
          <a:prstGeom prst="line">
            <a:avLst/>
          </a:prstGeom>
          <a:noFill/>
          <a:ln w="28575">
            <a:solidFill>
              <a:srgbClr val="6F511A"/>
            </a:solidFill>
            <a:prstDash val="dash"/>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71" name="Rectangle 70"/>
          <p:cNvSpPr/>
          <p:nvPr>
            <p:custDataLst>
              <p:tags r:id="rId4"/>
            </p:custDataLst>
          </p:nvPr>
        </p:nvSpPr>
        <p:spPr bwMode="auto">
          <a:xfrm>
            <a:off x="5017008" y="6265557"/>
            <a:ext cx="885825" cy="212725"/>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a:lnSpc>
                <a:spcPct val="100000"/>
              </a:lnSpc>
              <a:spcBef>
                <a:spcPct val="0"/>
              </a:spcBef>
              <a:buNone/>
            </a:pPr>
            <a:fld id="{232C2EFA-266A-4887-A355-2B72D92F2903}" type="datetime'''''''For''''''e''c''a''''s''t''''''''''e''''''''''d'">
              <a:rPr lang="en-US" altLang="en-US" sz="1400" b="0"/>
              <a:pPr/>
              <a:t>Forecasted</a:t>
            </a:fld>
            <a:endParaRPr lang="en-US" sz="1400" b="0" strike="noStrike" normalizeH="0" dirty="0">
              <a:ln>
                <a:noFill/>
              </a:ln>
              <a:effectLst/>
              <a:latin typeface="+mn-lt"/>
              <a:ea typeface="+mn-ea"/>
              <a:sym typeface="+mn-lt"/>
            </a:endParaRPr>
          </a:p>
        </p:txBody>
      </p:sp>
      <p:sp>
        <p:nvSpPr>
          <p:cNvPr id="72" name="Rectangle 71"/>
          <p:cNvSpPr/>
          <p:nvPr/>
        </p:nvSpPr>
        <p:spPr bwMode="auto">
          <a:xfrm>
            <a:off x="401413" y="1315432"/>
            <a:ext cx="2724044" cy="1074055"/>
          </a:xfrm>
          <a:prstGeom prst="rect">
            <a:avLst/>
          </a:prstGeom>
          <a:solidFill>
            <a:srgbClr val="0070C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buNone/>
            </a:pPr>
            <a:r>
              <a:rPr lang="en-US" sz="1600" dirty="0">
                <a:solidFill>
                  <a:schemeClr val="bg1"/>
                </a:solidFill>
              </a:rPr>
              <a:t>Cannot exceed change in Consumer Price Index – Urban (CPI-U)</a:t>
            </a:r>
          </a:p>
        </p:txBody>
      </p:sp>
      <p:sp>
        <p:nvSpPr>
          <p:cNvPr id="73" name="Rectangle 72"/>
          <p:cNvSpPr/>
          <p:nvPr/>
        </p:nvSpPr>
        <p:spPr bwMode="auto">
          <a:xfrm>
            <a:off x="3236155" y="1315432"/>
            <a:ext cx="2724044" cy="1074055"/>
          </a:xfrm>
          <a:prstGeom prst="rect">
            <a:avLst/>
          </a:prstGeom>
          <a:solidFill>
            <a:srgbClr val="2465A2"/>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buNone/>
            </a:pPr>
            <a:r>
              <a:rPr lang="en-US" sz="1600" dirty="0">
                <a:solidFill>
                  <a:schemeClr val="bg1"/>
                </a:solidFill>
              </a:rPr>
              <a:t>Market Dominant price increases are capped at CLASS LEVEL</a:t>
            </a:r>
          </a:p>
        </p:txBody>
      </p:sp>
      <p:sp>
        <p:nvSpPr>
          <p:cNvPr id="74" name="Rectangle 73"/>
          <p:cNvSpPr/>
          <p:nvPr/>
        </p:nvSpPr>
        <p:spPr bwMode="auto">
          <a:xfrm>
            <a:off x="6070897" y="1315432"/>
            <a:ext cx="2724044" cy="1074055"/>
          </a:xfrm>
          <a:prstGeom prst="rect">
            <a:avLst/>
          </a:prstGeom>
          <a:solidFill>
            <a:srgbClr val="009ED6"/>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buNone/>
            </a:pPr>
            <a:r>
              <a:rPr lang="en-US" sz="1600" dirty="0">
                <a:solidFill>
                  <a:schemeClr val="bg1"/>
                </a:solidFill>
              </a:rPr>
              <a:t>Uses previous 4 quarters of volume to calculate price change</a:t>
            </a:r>
          </a:p>
        </p:txBody>
      </p:sp>
    </p:spTree>
    <p:extLst>
      <p:ext uri="{BB962C8B-B14F-4D97-AF65-F5344CB8AC3E}">
        <p14:creationId xmlns:p14="http://schemas.microsoft.com/office/powerpoint/2010/main" val="1981126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fld id="{49971B72-5A63-4653-BED7-1A8BA811E282}" type="slidenum">
              <a:rPr lang="en-US" sz="1000" smtClean="0">
                <a:solidFill>
                  <a:srgbClr val="989A99"/>
                </a:solidFill>
              </a:rPr>
              <a:pPr/>
              <a:t>4</a:t>
            </a:fld>
            <a:endParaRPr lang="en-US" sz="1000" dirty="0">
              <a:solidFill>
                <a:srgbClr val="989A99"/>
              </a:solidFill>
            </a:endParaRPr>
          </a:p>
        </p:txBody>
      </p:sp>
      <p:sp>
        <p:nvSpPr>
          <p:cNvPr id="12291" name="Rectangle 2"/>
          <p:cNvSpPr>
            <a:spLocks noChangeArrowheads="1"/>
          </p:cNvSpPr>
          <p:nvPr/>
        </p:nvSpPr>
        <p:spPr bwMode="auto">
          <a:xfrm>
            <a:off x="312468" y="1114425"/>
            <a:ext cx="8636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r>
              <a:rPr lang="en-US" sz="3200" dirty="0">
                <a:solidFill>
                  <a:schemeClr val="tx1"/>
                </a:solidFill>
                <a:latin typeface="Arial" panose="020B0604020202020204" pitchFamily="34" charset="0"/>
                <a:cs typeface="Arial" panose="020B0604020202020204" pitchFamily="34" charset="0"/>
              </a:rPr>
              <a:t>First-Class Mail:  1.9% overall increase</a:t>
            </a:r>
          </a:p>
        </p:txBody>
      </p:sp>
      <p:graphicFrame>
        <p:nvGraphicFramePr>
          <p:cNvPr id="6185" name="Group 41"/>
          <p:cNvGraphicFramePr>
            <a:graphicFrameLocks noGrp="1"/>
          </p:cNvGraphicFramePr>
          <p:nvPr>
            <p:extLst>
              <p:ext uri="{D42A27DB-BD31-4B8C-83A1-F6EECF244321}">
                <p14:modId xmlns:p14="http://schemas.microsoft.com/office/powerpoint/2010/main" val="1343385378"/>
              </p:ext>
            </p:extLst>
          </p:nvPr>
        </p:nvGraphicFramePr>
        <p:xfrm>
          <a:off x="460010" y="2633768"/>
          <a:ext cx="6083300" cy="2530043"/>
        </p:xfrm>
        <a:graphic>
          <a:graphicData uri="http://schemas.openxmlformats.org/drawingml/2006/table">
            <a:tbl>
              <a:tblPr/>
              <a:tblGrid>
                <a:gridCol w="4114800">
                  <a:extLst>
                    <a:ext uri="{9D8B030D-6E8A-4147-A177-3AD203B41FA5}">
                      <a16:colId xmlns:a16="http://schemas.microsoft.com/office/drawing/2014/main" xmlns="" val="20000"/>
                    </a:ext>
                  </a:extLst>
                </a:gridCol>
                <a:gridCol w="1968500">
                  <a:extLst>
                    <a:ext uri="{9D8B030D-6E8A-4147-A177-3AD203B41FA5}">
                      <a16:colId xmlns:a16="http://schemas.microsoft.com/office/drawing/2014/main" xmlns="" val="20001"/>
                    </a:ext>
                  </a:extLst>
                </a:gridCol>
              </a:tblGrid>
              <a:tr h="3962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Product</a:t>
                      </a:r>
                      <a:endParaRPr kumimoji="0" lang="en-US" sz="20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Percent Change</a:t>
                      </a:r>
                      <a:endParaRPr kumimoji="0" lang="en-US" sz="20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962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Single-Piece Letters &amp; Cards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0.0%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962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Flats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9.4%</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962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Presorted Letters &amp; Cards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1.6%</a:t>
                      </a:r>
                      <a:endPar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401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First-Class Mail International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(outbound letters, cards, and flats)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4.6%</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12318" name="Rectangle 43"/>
          <p:cNvSpPr>
            <a:spLocks noChangeArrowheads="1"/>
          </p:cNvSpPr>
          <p:nvPr/>
        </p:nvSpPr>
        <p:spPr bwMode="auto">
          <a:xfrm>
            <a:off x="312468" y="1589088"/>
            <a:ext cx="8753475" cy="812530"/>
          </a:xfrm>
          <a:prstGeom prst="rect">
            <a:avLst/>
          </a:prstGeom>
          <a:noFill/>
          <a:ln>
            <a:noFill/>
          </a:ln>
          <a:extLst/>
        </p:spPr>
        <p:txBody>
          <a:bodyPr>
            <a:spAutoFit/>
          </a:bodyPr>
          <a:lstStyle/>
          <a:p>
            <a:pPr marL="346075" indent="-346075">
              <a:lnSpc>
                <a:spcPct val="95000"/>
              </a:lnSpc>
              <a:spcBef>
                <a:spcPct val="5000"/>
              </a:spcBef>
              <a:buClr>
                <a:schemeClr val="accent2"/>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One-ounce letter price unchanged at 55 cents</a:t>
            </a:r>
          </a:p>
          <a:p>
            <a:pPr marL="346075" indent="-346075">
              <a:lnSpc>
                <a:spcPct val="95000"/>
              </a:lnSpc>
              <a:spcBef>
                <a:spcPct val="5000"/>
              </a:spcBef>
              <a:buClr>
                <a:schemeClr val="accent2"/>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Additional-ounce price for Flats increases to 20 cents</a:t>
            </a:r>
          </a:p>
        </p:txBody>
      </p:sp>
      <p:pic>
        <p:nvPicPr>
          <p:cNvPr id="12319" name="Picture 42" descr="flag stamps 2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771" y="2633768"/>
            <a:ext cx="2246312"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118036" y="-20594"/>
            <a:ext cx="6025964" cy="954107"/>
          </a:xfrm>
          <a:prstGeom prst="rect">
            <a:avLst/>
          </a:prstGeom>
          <a:noFill/>
        </p:spPr>
        <p:txBody>
          <a:bodyPr wrap="square" rtlCol="0">
            <a:spAutoFit/>
          </a:bodyPr>
          <a:lstStyle/>
          <a:p>
            <a:pPr algn="r"/>
            <a:r>
              <a:rPr lang="en-US" sz="2800" dirty="0">
                <a:solidFill>
                  <a:schemeClr val="bg1"/>
                </a:solidFill>
              </a:rPr>
              <a:t>First-Class Mail</a:t>
            </a:r>
          </a:p>
          <a:p>
            <a:pPr algn="r"/>
            <a:r>
              <a:rPr lang="en-US" sz="2800" dirty="0">
                <a:solidFill>
                  <a:schemeClr val="bg1"/>
                </a:solidFill>
              </a:rPr>
              <a:t> 2020 Price Change</a:t>
            </a:r>
          </a:p>
        </p:txBody>
      </p:sp>
    </p:spTree>
    <p:extLst>
      <p:ext uri="{BB962C8B-B14F-4D97-AF65-F5344CB8AC3E}">
        <p14:creationId xmlns:p14="http://schemas.microsoft.com/office/powerpoint/2010/main" val="2739292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9"/>
          <p:cNvSpPr>
            <a:spLocks noGrp="1" noChangeArrowheads="1"/>
          </p:cNvSpPr>
          <p:nvPr>
            <p:ph type="sldNum" sz="quarter" idx="10"/>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BE141880-FABB-409B-A152-3FDE007A97FB}" type="slidenum">
              <a:rPr lang="en-US" sz="1000" smtClean="0">
                <a:solidFill>
                  <a:srgbClr val="989A99"/>
                </a:solidFill>
              </a:rPr>
              <a:pPr/>
              <a:t>5</a:t>
            </a:fld>
            <a:endParaRPr lang="en-US" sz="1000" dirty="0">
              <a:solidFill>
                <a:srgbClr val="989A99"/>
              </a:solidFill>
            </a:endParaRPr>
          </a:p>
        </p:txBody>
      </p:sp>
      <p:sp>
        <p:nvSpPr>
          <p:cNvPr id="5123" name="Rectangle 35"/>
          <p:cNvSpPr>
            <a:spLocks noChangeArrowheads="1"/>
          </p:cNvSpPr>
          <p:nvPr/>
        </p:nvSpPr>
        <p:spPr bwMode="auto">
          <a:xfrm>
            <a:off x="384626" y="1016000"/>
            <a:ext cx="7712276"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endParaRPr lang="en-US" sz="2400" b="1" dirty="0">
              <a:solidFill>
                <a:schemeClr val="accent2"/>
              </a:solidFill>
              <a:latin typeface="Calibri" panose="020F0502020204030204" pitchFamily="34" charset="0"/>
              <a:cs typeface="Calibri" panose="020F0502020204030204" pitchFamily="34" charset="0"/>
            </a:endParaRPr>
          </a:p>
        </p:txBody>
      </p:sp>
      <p:graphicFrame>
        <p:nvGraphicFramePr>
          <p:cNvPr id="6194" name="Group 50"/>
          <p:cNvGraphicFramePr>
            <a:graphicFrameLocks noGrp="1"/>
          </p:cNvGraphicFramePr>
          <p:nvPr>
            <p:extLst>
              <p:ext uri="{D42A27DB-BD31-4B8C-83A1-F6EECF244321}">
                <p14:modId xmlns:p14="http://schemas.microsoft.com/office/powerpoint/2010/main" val="1830297127"/>
              </p:ext>
            </p:extLst>
          </p:nvPr>
        </p:nvGraphicFramePr>
        <p:xfrm>
          <a:off x="465221" y="1446625"/>
          <a:ext cx="8237620" cy="4943076"/>
        </p:xfrm>
        <a:graphic>
          <a:graphicData uri="http://schemas.openxmlformats.org/drawingml/2006/table">
            <a:tbl>
              <a:tblPr/>
              <a:tblGrid>
                <a:gridCol w="3456288">
                  <a:extLst>
                    <a:ext uri="{9D8B030D-6E8A-4147-A177-3AD203B41FA5}">
                      <a16:colId xmlns:a16="http://schemas.microsoft.com/office/drawing/2014/main" xmlns="" val="20000"/>
                    </a:ext>
                  </a:extLst>
                </a:gridCol>
                <a:gridCol w="1428812">
                  <a:extLst>
                    <a:ext uri="{9D8B030D-6E8A-4147-A177-3AD203B41FA5}">
                      <a16:colId xmlns:a16="http://schemas.microsoft.com/office/drawing/2014/main" xmlns="" val="20001"/>
                    </a:ext>
                  </a:extLst>
                </a:gridCol>
                <a:gridCol w="1724153">
                  <a:extLst>
                    <a:ext uri="{9D8B030D-6E8A-4147-A177-3AD203B41FA5}">
                      <a16:colId xmlns:a16="http://schemas.microsoft.com/office/drawing/2014/main" xmlns="" val="20002"/>
                    </a:ext>
                  </a:extLst>
                </a:gridCol>
                <a:gridCol w="1628367">
                  <a:extLst>
                    <a:ext uri="{9D8B030D-6E8A-4147-A177-3AD203B41FA5}">
                      <a16:colId xmlns:a16="http://schemas.microsoft.com/office/drawing/2014/main" xmlns="" val="20003"/>
                    </a:ext>
                  </a:extLst>
                </a:gridCol>
              </a:tblGrid>
              <a:tr h="10064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1" dirty="0">
                          <a:solidFill>
                            <a:schemeClr val="tx1"/>
                          </a:solidFill>
                          <a:latin typeface="Arial" panose="020B0604020202020204" pitchFamily="34" charset="0"/>
                          <a:cs typeface="Arial" panose="020B0604020202020204" pitchFamily="34" charset="0"/>
                        </a:rPr>
                        <a:t>First-Class Mail Single-Piece Prices</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Current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Price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New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Price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Percent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Change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6590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Stamp Price 1 Oz.</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0.55</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0.55</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0.0%</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1"/>
                  </a:ext>
                </a:extLst>
              </a:tr>
              <a:tr h="3505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Single-Piece Additional Ounce - Letters</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0.15</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0.15</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0.0%</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2"/>
                  </a:ext>
                </a:extLst>
              </a:tr>
              <a:tr h="3505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Single-Piece Additional Ounce - Flats</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0.15</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0.20</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33.3%</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6"/>
                  </a:ext>
                </a:extLst>
              </a:tr>
              <a:tr h="6251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Meter Price 1 Oz.</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0.50</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0.50</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0.0%</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3"/>
                  </a:ext>
                </a:extLst>
              </a:tr>
              <a:tr h="634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Single-Piece Flats 1 Oz.</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1.00</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1.00</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0.0%</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4"/>
                  </a:ext>
                </a:extLst>
              </a:tr>
              <a:tr h="6158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Single-Piece Cards</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0.35</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0.35</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0.0%</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5"/>
                  </a:ext>
                </a:extLst>
              </a:tr>
            </a:tbl>
          </a:graphicData>
        </a:graphic>
      </p:graphicFrame>
      <p:sp>
        <p:nvSpPr>
          <p:cNvPr id="7" name="TextBox 6">
            <a:extLst>
              <a:ext uri="{FF2B5EF4-FFF2-40B4-BE49-F238E27FC236}">
                <a16:creationId xmlns:a16="http://schemas.microsoft.com/office/drawing/2014/main" xmlns="" id="{86FFED8A-8342-4454-8010-9BBC72CDA65E}"/>
              </a:ext>
            </a:extLst>
          </p:cNvPr>
          <p:cNvSpPr txBox="1"/>
          <p:nvPr/>
        </p:nvSpPr>
        <p:spPr>
          <a:xfrm>
            <a:off x="4114800" y="0"/>
            <a:ext cx="5029200" cy="954107"/>
          </a:xfrm>
          <a:prstGeom prst="rect">
            <a:avLst/>
          </a:prstGeom>
          <a:noFill/>
        </p:spPr>
        <p:txBody>
          <a:bodyPr wrap="square" rtlCol="0">
            <a:spAutoFit/>
          </a:bodyPr>
          <a:lstStyle/>
          <a:p>
            <a:pPr algn="r"/>
            <a:r>
              <a:rPr lang="en-US" sz="2800" dirty="0">
                <a:solidFill>
                  <a:schemeClr val="bg1"/>
                </a:solidFill>
              </a:rPr>
              <a:t>First-Class Mail</a:t>
            </a:r>
          </a:p>
          <a:p>
            <a:pPr algn="r"/>
            <a:r>
              <a:rPr lang="en-US" sz="2800" dirty="0">
                <a:solidFill>
                  <a:schemeClr val="bg1"/>
                </a:solidFill>
              </a:rPr>
              <a:t> 2020 Price Change</a:t>
            </a:r>
          </a:p>
        </p:txBody>
      </p:sp>
    </p:spTree>
    <p:extLst>
      <p:ext uri="{BB962C8B-B14F-4D97-AF65-F5344CB8AC3E}">
        <p14:creationId xmlns:p14="http://schemas.microsoft.com/office/powerpoint/2010/main" val="1024008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9"/>
          <p:cNvSpPr>
            <a:spLocks noGrp="1" noChangeArrowheads="1"/>
          </p:cNvSpPr>
          <p:nvPr>
            <p:ph type="sldNum" sz="quarter" idx="10"/>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7165346F-CAB3-418D-80CC-6970A2F04E1C}" type="slidenum">
              <a:rPr lang="en-US" sz="1000" smtClean="0">
                <a:solidFill>
                  <a:srgbClr val="989A99"/>
                </a:solidFill>
              </a:rPr>
              <a:pPr/>
              <a:t>6</a:t>
            </a:fld>
            <a:endParaRPr lang="en-US" sz="1000" dirty="0">
              <a:solidFill>
                <a:srgbClr val="989A99"/>
              </a:solidFill>
            </a:endParaRPr>
          </a:p>
        </p:txBody>
      </p:sp>
      <p:sp>
        <p:nvSpPr>
          <p:cNvPr id="6147" name="Rectangle 35"/>
          <p:cNvSpPr>
            <a:spLocks noChangeArrowheads="1"/>
          </p:cNvSpPr>
          <p:nvPr/>
        </p:nvSpPr>
        <p:spPr bwMode="auto">
          <a:xfrm>
            <a:off x="385115" y="1006928"/>
            <a:ext cx="8357214"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endParaRPr lang="en-US" sz="2400" b="1" dirty="0">
              <a:solidFill>
                <a:schemeClr val="accent2"/>
              </a:solidFill>
              <a:latin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62493170"/>
              </p:ext>
            </p:extLst>
          </p:nvPr>
        </p:nvGraphicFramePr>
        <p:xfrm>
          <a:off x="465222" y="1359436"/>
          <a:ext cx="8277106" cy="4095236"/>
        </p:xfrm>
        <a:graphic>
          <a:graphicData uri="http://schemas.openxmlformats.org/drawingml/2006/table">
            <a:tbl>
              <a:tblPr/>
              <a:tblGrid>
                <a:gridCol w="4595209">
                  <a:extLst>
                    <a:ext uri="{9D8B030D-6E8A-4147-A177-3AD203B41FA5}">
                      <a16:colId xmlns:a16="http://schemas.microsoft.com/office/drawing/2014/main" xmlns="" val="20000"/>
                    </a:ext>
                  </a:extLst>
                </a:gridCol>
                <a:gridCol w="1090296">
                  <a:extLst>
                    <a:ext uri="{9D8B030D-6E8A-4147-A177-3AD203B41FA5}">
                      <a16:colId xmlns:a16="http://schemas.microsoft.com/office/drawing/2014/main" xmlns="" val="20001"/>
                    </a:ext>
                  </a:extLst>
                </a:gridCol>
                <a:gridCol w="1054435">
                  <a:extLst>
                    <a:ext uri="{9D8B030D-6E8A-4147-A177-3AD203B41FA5}">
                      <a16:colId xmlns:a16="http://schemas.microsoft.com/office/drawing/2014/main" xmlns="" val="20002"/>
                    </a:ext>
                  </a:extLst>
                </a:gridCol>
                <a:gridCol w="1537166">
                  <a:extLst>
                    <a:ext uri="{9D8B030D-6E8A-4147-A177-3AD203B41FA5}">
                      <a16:colId xmlns:a16="http://schemas.microsoft.com/office/drawing/2014/main" xmlns="" val="20003"/>
                    </a:ext>
                  </a:extLst>
                </a:gridCol>
              </a:tblGrid>
              <a:tr h="86902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First-Class Mail Commercial Prices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Current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Price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New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Price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Percent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Change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5621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Mixed AADC Automation Letters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0.428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0.439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1"/>
                  </a:ext>
                </a:extLst>
              </a:tr>
              <a:tr h="5451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AADC Automation Letters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0.412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0.419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1.7%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2"/>
                  </a:ext>
                </a:extLst>
              </a:tr>
              <a:tr h="5451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5-Digit Automation Letters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0.383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anose="020B0604020202020204" pitchFamily="34" charset="0"/>
                          <a:ea typeface="ヒラギノ角ゴ Pro W3" pitchFamily="1" charset="-128"/>
                          <a:cs typeface="Arial" panose="020B0604020202020204" pitchFamily="34" charset="0"/>
                        </a:rPr>
                        <a:t>0.389</a:t>
                      </a:r>
                      <a:endPar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anose="020B0604020202020204" pitchFamily="34" charset="0"/>
                          <a:ea typeface="ヒラギノ角ゴ Pro W3" pitchFamily="1" charset="-128"/>
                          <a:cs typeface="Arial" panose="020B0604020202020204" pitchFamily="34" charset="0"/>
                        </a:rPr>
                        <a:t>1.6%</a:t>
                      </a:r>
                      <a:endPar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3"/>
                  </a:ext>
                </a:extLst>
              </a:tr>
              <a:tr h="4923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Mixed ADC Automation Flats*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0.877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0.916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4.4%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4"/>
                  </a:ext>
                </a:extLst>
              </a:tr>
              <a:tr h="5539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3-Digit Automation Flats*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0.755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0.777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5"/>
                  </a:ext>
                </a:extLst>
              </a:tr>
              <a:tr h="527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5-Digit Automation Flats*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0.636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0.630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6"/>
                  </a:ext>
                </a:extLst>
              </a:tr>
            </a:tbl>
          </a:graphicData>
        </a:graphic>
      </p:graphicFrame>
      <p:sp>
        <p:nvSpPr>
          <p:cNvPr id="2" name="Rectangle 1"/>
          <p:cNvSpPr/>
          <p:nvPr/>
        </p:nvSpPr>
        <p:spPr>
          <a:xfrm>
            <a:off x="385115" y="5583140"/>
            <a:ext cx="7967337" cy="461665"/>
          </a:xfrm>
          <a:prstGeom prst="rect">
            <a:avLst/>
          </a:prstGeom>
          <a:noFill/>
        </p:spPr>
        <p:txBody>
          <a:bodyPr wrap="square">
            <a:spAutoFit/>
          </a:bodyPr>
          <a:lstStyle/>
          <a:p>
            <a:pPr marL="0" lvl="1">
              <a:lnSpc>
                <a:spcPct val="95000"/>
              </a:lnSpc>
              <a:spcBef>
                <a:spcPct val="10000"/>
              </a:spcBef>
              <a:buClr>
                <a:schemeClr val="accent2"/>
              </a:buClr>
            </a:pPr>
            <a:r>
              <a:rPr lang="en-US" sz="1200" dirty="0">
                <a:solidFill>
                  <a:schemeClr val="tx1"/>
                </a:solidFill>
                <a:latin typeface="Arial" panose="020B0604020202020204" pitchFamily="34" charset="0"/>
                <a:cs typeface="Arial" panose="020B0604020202020204" pitchFamily="34" charset="0"/>
              </a:rPr>
              <a:t>*Flats priced at 2 ounces.</a:t>
            </a:r>
          </a:p>
          <a:p>
            <a:pPr marL="0" lvl="1">
              <a:lnSpc>
                <a:spcPct val="95000"/>
              </a:lnSpc>
              <a:spcBef>
                <a:spcPct val="10000"/>
              </a:spcBef>
              <a:buClr>
                <a:schemeClr val="accent2"/>
              </a:buClr>
            </a:pPr>
            <a:r>
              <a:rPr lang="en-US" sz="1200" dirty="0">
                <a:solidFill>
                  <a:schemeClr val="tx1"/>
                </a:solidFill>
                <a:latin typeface="Arial" panose="020B0604020202020204" pitchFamily="34" charset="0"/>
                <a:cs typeface="Arial" panose="020B0604020202020204" pitchFamily="34" charset="0"/>
              </a:rPr>
              <a:t>Note: Full Service IMb incentive remains at $0.003.   </a:t>
            </a:r>
            <a:endParaRPr lang="en-US" sz="1200" dirty="0">
              <a:solidFill>
                <a:srgbClr val="FF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F36ABAED-7EA8-4592-9B0D-DDD101ADF8C3}"/>
              </a:ext>
            </a:extLst>
          </p:cNvPr>
          <p:cNvSpPr txBox="1"/>
          <p:nvPr/>
        </p:nvSpPr>
        <p:spPr>
          <a:xfrm>
            <a:off x="4122820" y="18711"/>
            <a:ext cx="4957011" cy="954107"/>
          </a:xfrm>
          <a:prstGeom prst="rect">
            <a:avLst/>
          </a:prstGeom>
          <a:noFill/>
        </p:spPr>
        <p:txBody>
          <a:bodyPr wrap="square" rtlCol="0">
            <a:spAutoFit/>
          </a:bodyPr>
          <a:lstStyle/>
          <a:p>
            <a:pPr algn="r"/>
            <a:r>
              <a:rPr lang="en-US" sz="2800" dirty="0">
                <a:solidFill>
                  <a:schemeClr val="bg1"/>
                </a:solidFill>
              </a:rPr>
              <a:t>First-Class Mail</a:t>
            </a:r>
          </a:p>
          <a:p>
            <a:pPr algn="r"/>
            <a:r>
              <a:rPr lang="en-US" sz="2800" dirty="0">
                <a:solidFill>
                  <a:schemeClr val="bg1"/>
                </a:solidFill>
              </a:rPr>
              <a:t> 2020 Price Change</a:t>
            </a:r>
          </a:p>
        </p:txBody>
      </p:sp>
    </p:spTree>
    <p:extLst>
      <p:ext uri="{BB962C8B-B14F-4D97-AF65-F5344CB8AC3E}">
        <p14:creationId xmlns:p14="http://schemas.microsoft.com/office/powerpoint/2010/main" val="383656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fld id="{FF407DBB-3095-4281-AD21-542920B2D8EE}" type="slidenum">
              <a:rPr lang="en-US" sz="1000" smtClean="0">
                <a:solidFill>
                  <a:srgbClr val="989A99"/>
                </a:solidFill>
              </a:rPr>
              <a:pPr/>
              <a:t>7</a:t>
            </a:fld>
            <a:endParaRPr lang="en-US" sz="1000" dirty="0">
              <a:solidFill>
                <a:srgbClr val="989A99"/>
              </a:solidFill>
            </a:endParaRPr>
          </a:p>
        </p:txBody>
      </p:sp>
      <p:sp>
        <p:nvSpPr>
          <p:cNvPr id="15363" name="Rectangle 3"/>
          <p:cNvSpPr>
            <a:spLocks noChangeArrowheads="1"/>
          </p:cNvSpPr>
          <p:nvPr/>
        </p:nvSpPr>
        <p:spPr bwMode="auto">
          <a:xfrm>
            <a:off x="296036" y="1114425"/>
            <a:ext cx="8636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r>
              <a:rPr lang="en-US" sz="3200" dirty="0">
                <a:solidFill>
                  <a:schemeClr val="tx1"/>
                </a:solidFill>
                <a:latin typeface="Arial" panose="020B0604020202020204" pitchFamily="34" charset="0"/>
                <a:cs typeface="Arial" panose="020B0604020202020204" pitchFamily="34" charset="0"/>
              </a:rPr>
              <a:t>USPS Marketing Mail</a:t>
            </a:r>
          </a:p>
        </p:txBody>
      </p:sp>
      <p:graphicFrame>
        <p:nvGraphicFramePr>
          <p:cNvPr id="10276" name="Group 36"/>
          <p:cNvGraphicFramePr>
            <a:graphicFrameLocks noGrp="1"/>
          </p:cNvGraphicFramePr>
          <p:nvPr>
            <p:extLst>
              <p:ext uri="{D42A27DB-BD31-4B8C-83A1-F6EECF244321}">
                <p14:modId xmlns:p14="http://schemas.microsoft.com/office/powerpoint/2010/main" val="3823776687"/>
              </p:ext>
            </p:extLst>
          </p:nvPr>
        </p:nvGraphicFramePr>
        <p:xfrm>
          <a:off x="473238" y="2066607"/>
          <a:ext cx="8237621" cy="3691892"/>
        </p:xfrm>
        <a:graphic>
          <a:graphicData uri="http://schemas.openxmlformats.org/drawingml/2006/table">
            <a:tbl>
              <a:tblPr/>
              <a:tblGrid>
                <a:gridCol w="6423383">
                  <a:extLst>
                    <a:ext uri="{9D8B030D-6E8A-4147-A177-3AD203B41FA5}">
                      <a16:colId xmlns:a16="http://schemas.microsoft.com/office/drawing/2014/main" xmlns="" val="20000"/>
                    </a:ext>
                  </a:extLst>
                </a:gridCol>
                <a:gridCol w="1814238">
                  <a:extLst>
                    <a:ext uri="{9D8B030D-6E8A-4147-A177-3AD203B41FA5}">
                      <a16:colId xmlns:a16="http://schemas.microsoft.com/office/drawing/2014/main" xmlns="" val="20001"/>
                    </a:ext>
                  </a:extLst>
                </a:gridCol>
              </a:tblGrid>
              <a:tr h="561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Product</a:t>
                      </a:r>
                      <a:endParaRPr kumimoji="0" lang="en-US" sz="20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Percent Change</a:t>
                      </a:r>
                      <a:endParaRPr kumimoji="0" lang="en-US" sz="20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19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Letters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1.9%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165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Flats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3.9%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96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Carrier Route Letters, Flats, and Parcels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165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High Density/Saturation Letters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36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High Density/Saturation Flats and Parcels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0.9%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86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Parcels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3.9%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08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EDDM-Retail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15393" name="Rectangle 61"/>
          <p:cNvSpPr>
            <a:spLocks noChangeArrowheads="1"/>
          </p:cNvSpPr>
          <p:nvPr/>
        </p:nvSpPr>
        <p:spPr bwMode="auto">
          <a:xfrm>
            <a:off x="307033" y="1543387"/>
            <a:ext cx="8496300" cy="523220"/>
          </a:xfrm>
          <a:prstGeom prst="rect">
            <a:avLst/>
          </a:prstGeom>
          <a:noFill/>
          <a:ln>
            <a:noFill/>
          </a:ln>
          <a:extLst/>
        </p:spPr>
        <p:txBody>
          <a:bodyPr>
            <a:spAutoFit/>
          </a:bodyPr>
          <a:lstStyle/>
          <a:p>
            <a:pPr>
              <a:spcBef>
                <a:spcPct val="20000"/>
              </a:spcBef>
            </a:pPr>
            <a:r>
              <a:rPr lang="en-US" sz="2800" b="0" dirty="0">
                <a:solidFill>
                  <a:schemeClr val="tx1"/>
                </a:solidFill>
                <a:latin typeface="Arial" panose="020B0604020202020204" pitchFamily="34" charset="0"/>
                <a:cs typeface="Arial" panose="020B0604020202020204" pitchFamily="34" charset="0"/>
              </a:rPr>
              <a:t>1.9% overall increase </a:t>
            </a:r>
            <a:endParaRPr lang="en-US" sz="2400" b="0"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4D80C115-A80B-4EA4-9235-345A00F1988F}"/>
              </a:ext>
            </a:extLst>
          </p:cNvPr>
          <p:cNvSpPr txBox="1"/>
          <p:nvPr/>
        </p:nvSpPr>
        <p:spPr>
          <a:xfrm>
            <a:off x="4130842" y="22126"/>
            <a:ext cx="5013158" cy="954107"/>
          </a:xfrm>
          <a:prstGeom prst="rect">
            <a:avLst/>
          </a:prstGeom>
          <a:noFill/>
        </p:spPr>
        <p:txBody>
          <a:bodyPr wrap="square" rtlCol="0">
            <a:spAutoFit/>
          </a:bodyPr>
          <a:lstStyle/>
          <a:p>
            <a:pPr algn="r"/>
            <a:r>
              <a:rPr lang="en-US" sz="2800" dirty="0">
                <a:solidFill>
                  <a:schemeClr val="bg1"/>
                </a:solidFill>
              </a:rPr>
              <a:t>Marketing Mail</a:t>
            </a:r>
          </a:p>
          <a:p>
            <a:pPr algn="r"/>
            <a:r>
              <a:rPr lang="en-US" sz="2800" dirty="0">
                <a:solidFill>
                  <a:schemeClr val="bg1"/>
                </a:solidFill>
              </a:rPr>
              <a:t>2020 Price Change</a:t>
            </a:r>
          </a:p>
        </p:txBody>
      </p:sp>
    </p:spTree>
    <p:extLst>
      <p:ext uri="{BB962C8B-B14F-4D97-AF65-F5344CB8AC3E}">
        <p14:creationId xmlns:p14="http://schemas.microsoft.com/office/powerpoint/2010/main" val="35837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43" name="Group 55"/>
          <p:cNvGraphicFramePr>
            <a:graphicFrameLocks noGrp="1"/>
          </p:cNvGraphicFramePr>
          <p:nvPr>
            <p:extLst>
              <p:ext uri="{D42A27DB-BD31-4B8C-83A1-F6EECF244321}">
                <p14:modId xmlns:p14="http://schemas.microsoft.com/office/powerpoint/2010/main" val="409938768"/>
              </p:ext>
            </p:extLst>
          </p:nvPr>
        </p:nvGraphicFramePr>
        <p:xfrm>
          <a:off x="473242" y="1066800"/>
          <a:ext cx="8221579" cy="5459732"/>
        </p:xfrm>
        <a:graphic>
          <a:graphicData uri="http://schemas.openxmlformats.org/drawingml/2006/table">
            <a:tbl>
              <a:tblPr/>
              <a:tblGrid>
                <a:gridCol w="3654216">
                  <a:extLst>
                    <a:ext uri="{9D8B030D-6E8A-4147-A177-3AD203B41FA5}">
                      <a16:colId xmlns:a16="http://schemas.microsoft.com/office/drawing/2014/main" xmlns="" val="20000"/>
                    </a:ext>
                  </a:extLst>
                </a:gridCol>
                <a:gridCol w="1524379">
                  <a:extLst>
                    <a:ext uri="{9D8B030D-6E8A-4147-A177-3AD203B41FA5}">
                      <a16:colId xmlns:a16="http://schemas.microsoft.com/office/drawing/2014/main" xmlns="" val="20001"/>
                    </a:ext>
                  </a:extLst>
                </a:gridCol>
                <a:gridCol w="1628315">
                  <a:extLst>
                    <a:ext uri="{9D8B030D-6E8A-4147-A177-3AD203B41FA5}">
                      <a16:colId xmlns:a16="http://schemas.microsoft.com/office/drawing/2014/main" xmlns="" val="20002"/>
                    </a:ext>
                  </a:extLst>
                </a:gridCol>
                <a:gridCol w="1414669">
                  <a:extLst>
                    <a:ext uri="{9D8B030D-6E8A-4147-A177-3AD203B41FA5}">
                      <a16:colId xmlns:a16="http://schemas.microsoft.com/office/drawing/2014/main" xmlns="" val="20003"/>
                    </a:ext>
                  </a:extLst>
                </a:gridCol>
              </a:tblGrid>
              <a:tr h="98070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b="1" dirty="0">
                          <a:solidFill>
                            <a:schemeClr val="tx1"/>
                          </a:solidFill>
                          <a:latin typeface="Arial" panose="020B0604020202020204" pitchFamily="34" charset="0"/>
                          <a:cs typeface="Arial" panose="020B0604020202020204" pitchFamily="34" charset="0"/>
                        </a:rPr>
                        <a:t>USPS Marketing Mail </a:t>
                      </a: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Commercial Origin Prices</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Current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Price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New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Price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Percent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Change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7105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Letters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(5-Digit Auto Letters entered at Origin)</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$0.256</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$0.259</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1.17%</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1"/>
                  </a:ext>
                </a:extLst>
              </a:tr>
              <a:tr h="7105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Flats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(5-Digit Auto Flats entered at Origin)</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$0.405</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$0.418</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3.21%</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2"/>
                  </a:ext>
                </a:extLst>
              </a:tr>
              <a:tr h="6431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Carrier Route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(Flats entered at Origin)</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$0.300</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$0.302</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0.67%</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3"/>
                  </a:ext>
                </a:extLst>
              </a:tr>
              <a:tr h="74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High Density/Saturation Letters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(Saturation Letters entered at Origin)</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$0.190</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$0.191</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0.53%</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4"/>
                  </a:ext>
                </a:extLst>
              </a:tr>
              <a:tr h="8935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High Density/Saturation Flats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(Saturation Flats entered at Origin)</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$0.224</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$0.224</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0.00%</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5"/>
                  </a:ext>
                </a:extLst>
              </a:tr>
              <a:tr h="5764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EDDM-Retail</a:t>
                      </a:r>
                      <a:endPar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$0.187</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$0.191</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2.14%</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6"/>
                  </a:ext>
                </a:extLst>
              </a:tr>
            </a:tbl>
          </a:graphicData>
        </a:graphic>
      </p:graphicFrame>
      <p:sp>
        <p:nvSpPr>
          <p:cNvPr id="5" name="Slide Number Placeholder 9"/>
          <p:cNvSpPr>
            <a:spLocks noGrp="1"/>
          </p:cNvSpPr>
          <p:nvPr>
            <p:ph type="sldNum" sz="quarter" idx="4294967295"/>
          </p:nvPr>
        </p:nvSpPr>
        <p:spPr>
          <a:xfrm>
            <a:off x="6553200" y="6477000"/>
            <a:ext cx="2438400" cy="228600"/>
          </a:xfrm>
          <a:prstGeom prst="rect">
            <a:avLst/>
          </a:prstGeom>
        </p:spPr>
        <p:txBody>
          <a:bodyPr/>
          <a:lstStyle/>
          <a:p>
            <a:fld id="{AC8C5E80-BC7E-4B67-BBB4-E8B43F4E9F72}" type="slidenum">
              <a:rPr lang="en-US" altLang="en-US" sz="1000" smtClean="0"/>
              <a:pPr/>
              <a:t>8</a:t>
            </a:fld>
            <a:endParaRPr lang="en-US" altLang="en-US" sz="1000" dirty="0"/>
          </a:p>
        </p:txBody>
      </p:sp>
      <p:sp>
        <p:nvSpPr>
          <p:cNvPr id="7" name="TextBox 6">
            <a:extLst>
              <a:ext uri="{FF2B5EF4-FFF2-40B4-BE49-F238E27FC236}">
                <a16:creationId xmlns:a16="http://schemas.microsoft.com/office/drawing/2014/main" xmlns="" id="{64ED6A13-D116-4CFE-A8DD-B2326573A881}"/>
              </a:ext>
            </a:extLst>
          </p:cNvPr>
          <p:cNvSpPr txBox="1"/>
          <p:nvPr/>
        </p:nvSpPr>
        <p:spPr>
          <a:xfrm>
            <a:off x="4130842" y="22126"/>
            <a:ext cx="5013158" cy="954107"/>
          </a:xfrm>
          <a:prstGeom prst="rect">
            <a:avLst/>
          </a:prstGeom>
          <a:noFill/>
        </p:spPr>
        <p:txBody>
          <a:bodyPr wrap="square" rtlCol="0">
            <a:spAutoFit/>
          </a:bodyPr>
          <a:lstStyle/>
          <a:p>
            <a:pPr algn="r"/>
            <a:r>
              <a:rPr lang="en-US" sz="2800" dirty="0">
                <a:solidFill>
                  <a:schemeClr val="bg1"/>
                </a:solidFill>
              </a:rPr>
              <a:t>Marketing Mail</a:t>
            </a:r>
          </a:p>
          <a:p>
            <a:pPr algn="r"/>
            <a:r>
              <a:rPr lang="en-US" sz="2800" dirty="0">
                <a:solidFill>
                  <a:schemeClr val="bg1"/>
                </a:solidFill>
              </a:rPr>
              <a:t>2020 Price Change</a:t>
            </a:r>
          </a:p>
        </p:txBody>
      </p:sp>
    </p:spTree>
    <p:extLst>
      <p:ext uri="{BB962C8B-B14F-4D97-AF65-F5344CB8AC3E}">
        <p14:creationId xmlns:p14="http://schemas.microsoft.com/office/powerpoint/2010/main" val="3005203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43" name="Group 55"/>
          <p:cNvGraphicFramePr>
            <a:graphicFrameLocks noGrp="1"/>
          </p:cNvGraphicFramePr>
          <p:nvPr>
            <p:extLst>
              <p:ext uri="{D42A27DB-BD31-4B8C-83A1-F6EECF244321}">
                <p14:modId xmlns:p14="http://schemas.microsoft.com/office/powerpoint/2010/main" val="1993990881"/>
              </p:ext>
            </p:extLst>
          </p:nvPr>
        </p:nvGraphicFramePr>
        <p:xfrm>
          <a:off x="489284" y="1066801"/>
          <a:ext cx="8237621" cy="5257800"/>
        </p:xfrm>
        <a:graphic>
          <a:graphicData uri="http://schemas.openxmlformats.org/drawingml/2006/table">
            <a:tbl>
              <a:tblPr/>
              <a:tblGrid>
                <a:gridCol w="3741437">
                  <a:extLst>
                    <a:ext uri="{9D8B030D-6E8A-4147-A177-3AD203B41FA5}">
                      <a16:colId xmlns:a16="http://schemas.microsoft.com/office/drawing/2014/main" xmlns="" val="20000"/>
                    </a:ext>
                  </a:extLst>
                </a:gridCol>
                <a:gridCol w="1423503">
                  <a:extLst>
                    <a:ext uri="{9D8B030D-6E8A-4147-A177-3AD203B41FA5}">
                      <a16:colId xmlns:a16="http://schemas.microsoft.com/office/drawing/2014/main" xmlns="" val="20001"/>
                    </a:ext>
                  </a:extLst>
                </a:gridCol>
                <a:gridCol w="1539235">
                  <a:extLst>
                    <a:ext uri="{9D8B030D-6E8A-4147-A177-3AD203B41FA5}">
                      <a16:colId xmlns:a16="http://schemas.microsoft.com/office/drawing/2014/main" xmlns="" val="20002"/>
                    </a:ext>
                  </a:extLst>
                </a:gridCol>
                <a:gridCol w="1533446">
                  <a:extLst>
                    <a:ext uri="{9D8B030D-6E8A-4147-A177-3AD203B41FA5}">
                      <a16:colId xmlns:a16="http://schemas.microsoft.com/office/drawing/2014/main" xmlns="" val="20003"/>
                    </a:ext>
                  </a:extLst>
                </a:gridCol>
              </a:tblGrid>
              <a:tr h="108850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USPS Marketing Mail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Nonprofit Origin Prices</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Current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Price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New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Price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Percent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Change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813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Letters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(5-Digit Auto Letters entered at Origin)</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$0.138</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$0.138</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rPr>
                        <a:t>0.00%</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1"/>
                  </a:ext>
                </a:extLst>
              </a:tr>
              <a:tr h="813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Flats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(5-Digit Auto Flats entered at Origin)</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$0.231</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$0.240</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3.90%</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2"/>
                  </a:ext>
                </a:extLst>
              </a:tr>
              <a:tr h="6858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Carrier Route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(Flats entered at Origin)</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$0.216</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$0.218</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0.93%</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3"/>
                  </a:ext>
                </a:extLst>
              </a:tr>
              <a:tr h="834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High Density/Saturation Letters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(Saturation Letters entered at Origin)</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$0.111</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$0.111</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0.00%</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4"/>
                  </a:ext>
                </a:extLst>
              </a:tr>
              <a:tr h="10225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High Density/Saturation Flats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(Saturation Flats entered at Origin)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$0.136</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$0.136</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rPr>
                        <a:t>0.00%</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5"/>
                  </a:ext>
                </a:extLst>
              </a:tr>
            </a:tbl>
          </a:graphicData>
        </a:graphic>
      </p:graphicFrame>
      <p:sp>
        <p:nvSpPr>
          <p:cNvPr id="6" name="Slide Number Placeholder 9"/>
          <p:cNvSpPr>
            <a:spLocks noGrp="1"/>
          </p:cNvSpPr>
          <p:nvPr>
            <p:ph type="sldNum" sz="quarter" idx="4294967295"/>
          </p:nvPr>
        </p:nvSpPr>
        <p:spPr>
          <a:xfrm>
            <a:off x="6553200" y="6477000"/>
            <a:ext cx="2438400" cy="228600"/>
          </a:xfrm>
          <a:prstGeom prst="rect">
            <a:avLst/>
          </a:prstGeom>
        </p:spPr>
        <p:txBody>
          <a:bodyPr/>
          <a:lstStyle/>
          <a:p>
            <a:fld id="{AC8C5E80-BC7E-4B67-BBB4-E8B43F4E9F72}" type="slidenum">
              <a:rPr lang="en-US" altLang="en-US" sz="1000" smtClean="0"/>
              <a:pPr/>
              <a:t>9</a:t>
            </a:fld>
            <a:endParaRPr lang="en-US" altLang="en-US" sz="1000" dirty="0"/>
          </a:p>
        </p:txBody>
      </p:sp>
      <p:sp>
        <p:nvSpPr>
          <p:cNvPr id="5" name="TextBox 4">
            <a:extLst>
              <a:ext uri="{FF2B5EF4-FFF2-40B4-BE49-F238E27FC236}">
                <a16:creationId xmlns:a16="http://schemas.microsoft.com/office/drawing/2014/main" xmlns="" id="{8276CD1F-BFF5-4959-BCBA-16ABEB8DAC2D}"/>
              </a:ext>
            </a:extLst>
          </p:cNvPr>
          <p:cNvSpPr txBox="1"/>
          <p:nvPr/>
        </p:nvSpPr>
        <p:spPr>
          <a:xfrm>
            <a:off x="4130842" y="22126"/>
            <a:ext cx="5013158" cy="954107"/>
          </a:xfrm>
          <a:prstGeom prst="rect">
            <a:avLst/>
          </a:prstGeom>
          <a:noFill/>
        </p:spPr>
        <p:txBody>
          <a:bodyPr wrap="square" rtlCol="0">
            <a:spAutoFit/>
          </a:bodyPr>
          <a:lstStyle/>
          <a:p>
            <a:pPr algn="r"/>
            <a:r>
              <a:rPr lang="en-US" sz="2800" dirty="0">
                <a:solidFill>
                  <a:schemeClr val="bg1"/>
                </a:solidFill>
              </a:rPr>
              <a:t>Marketing Mail</a:t>
            </a:r>
          </a:p>
          <a:p>
            <a:pPr algn="r"/>
            <a:r>
              <a:rPr lang="en-US" sz="2800" dirty="0">
                <a:solidFill>
                  <a:schemeClr val="bg1"/>
                </a:solidFill>
              </a:rPr>
              <a:t>2020 Price Change</a:t>
            </a:r>
          </a:p>
        </p:txBody>
      </p:sp>
    </p:spTree>
    <p:extLst>
      <p:ext uri="{BB962C8B-B14F-4D97-AF65-F5344CB8AC3E}">
        <p14:creationId xmlns:p14="http://schemas.microsoft.com/office/powerpoint/2010/main" val="8186676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UNIQUEIDENTIFIER" val="Empty"/>
  <p:tag name="_AMO_REPORTCONTROLSVISIBLE" val="Empty"/>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K25nKb3S7uoGYcYm9piu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F4c1UkDQGmqxu6APft3g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WWpG6P_RUWgGhFehAXR1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ZbXN_CpRFylS.DWyTqH6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EXIn_BcQ.irOmewxrrgi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UMnLFmSkSOK3K2HwIS9qI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iMKuqKnyTPSQqeGIfItZl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9M59ow5RqCSdILWkcDe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yTirneXRmmqmCuGlbwjP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MxNrOjIDQn2kUblc08Bnq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sPvsHmjkQXGn.8vzFP0o.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maj1A.UZS7iLnVDrazpXt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NcJPnsCiQq6GMKdBUo2vf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8hEKHy4zToKpKM8QsdC0X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K9et_.oTzq6B6qPMsUzu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_SUp.dBzRfiojPk111sN6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C0kAOikrT26uAIi_4_YyE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sAipQsGR6iPiXVRVQIqL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28rmw4NpSMOfiqxuod6VX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04NMTkgxR72UcAwA3rJUD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Xb2oRq46T9G1HWG3w24M5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GbP3dOPWRku4700BX5Oh9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VBsmayHyQDql2MB60JXy6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X8yPYaKMQVS6ChhEM4pLI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jGr2L0uQTaW_BzkiNxiTH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yVcmlkvTSWilTdMeSYHPu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LYGGRQUuR565rfRX1nIyQ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QoWvNEkUQs.DKZ9b0JL3o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bdKrM3T4Rzqjcwm5sxzH3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AbZOtrAlSLaRClx6tJnT.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14dK3i_ATeKJJqabybmaI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LCkr7SpSkGREY9JeL3bG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EhaTNm4XSIuwZuLDNc_E9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WX6wWTYS36.8OctAFzuF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65EWrzG.R_mPpXapQTCgd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XJvxS1oHQkeNEMtWdxxD.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Ig8c_pAtRP67y8OIzSpoL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TRMmm.HS7iR1_bZ9nZ40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zwVaXi5qQ7iTYVLfu.RSG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CM0_nYLVRX.PeBVryUJwj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MQI8LOHnTVqaxk_RSleXD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08758CF8Q6qe1VvrIPGDe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wWnf_JEEQny_aRUsTPvyj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DwnyqcE3TjOwRCIT6aOD8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fN0huNMlR0Kg85O84kKNl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4.E5A2zZQ3mzehk6dV_Bx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D2fdFLxETxOb5aJziQJRw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2ValqRoYQpezHRgT0S7cH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GKY0THrzQ7mlmhGBHm2WD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759M9lonSAuPbcj0c4fa2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xuSYaUTTIqGB4uNWEIhD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GKY0THrzQ7mlmhGBHm2WD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pPT_LuIShqnBw5eIS.tvA"/>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None/>
          <a:tabLst/>
          <a:defRPr kumimoji="0" lang="en-US" sz="16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None/>
          <a:tabLst/>
          <a:defRPr kumimoji="0" lang="en-US" sz="1600" b="1"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None/>
          <a:tabLst/>
          <a:defRPr kumimoji="0" lang="en-US" sz="16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None/>
          <a:tabLst/>
          <a:defRPr kumimoji="0" lang="en-US" sz="1600" b="1"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None/>
          <a:tabLst/>
          <a:defRPr kumimoji="0" lang="en-US" sz="16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None/>
          <a:tabLst/>
          <a:defRPr kumimoji="0" lang="en-US" sz="1600" b="1"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None/>
          <a:tabLst/>
          <a:defRPr kumimoji="0" lang="en-US" sz="16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None/>
          <a:tabLst/>
          <a:defRPr kumimoji="0" lang="en-US" sz="1600" b="1"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None/>
          <a:tabLst/>
          <a:defRPr kumimoji="0" lang="en-US" sz="16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None/>
          <a:tabLst/>
          <a:defRPr kumimoji="0" lang="en-US" sz="1600" b="1"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83850</TotalTime>
  <Words>4744</Words>
  <Application>Microsoft Office PowerPoint</Application>
  <PresentationFormat>On-screen Show (4:3)</PresentationFormat>
  <Paragraphs>955</Paragraphs>
  <Slides>28</Slides>
  <Notes>27</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28</vt:i4>
      </vt:variant>
    </vt:vector>
  </HeadingPairs>
  <TitlesOfParts>
    <vt:vector size="44" baseType="lpstr">
      <vt:lpstr>ＭＳ Ｐゴシック</vt:lpstr>
      <vt:lpstr>Arial</vt:lpstr>
      <vt:lpstr>Calibri</vt:lpstr>
      <vt:lpstr>Century Gothic</vt:lpstr>
      <vt:lpstr>Helvetica</vt:lpstr>
      <vt:lpstr>Helvetica Light</vt:lpstr>
      <vt:lpstr>Tahoma</vt:lpstr>
      <vt:lpstr>Times New Roman</vt:lpstr>
      <vt:lpstr>Wingdings</vt:lpstr>
      <vt:lpstr>ヒラギノ角ゴ Pro W3</vt:lpstr>
      <vt:lpstr>Default Design</vt:lpstr>
      <vt:lpstr>1_Default Design</vt:lpstr>
      <vt:lpstr>2_Default Design</vt:lpstr>
      <vt:lpstr>3_Default Design</vt:lpstr>
      <vt:lpstr>4_Default Design</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Postal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Thad Dilley</dc:creator>
  <cp:lastModifiedBy>Goodwin, Hannah L - Washington Dc, DC - Contractor</cp:lastModifiedBy>
  <cp:revision>1490</cp:revision>
  <cp:lastPrinted>2019-10-09T18:19:56Z</cp:lastPrinted>
  <dcterms:created xsi:type="dcterms:W3CDTF">2005-10-12T18:13:39Z</dcterms:created>
  <dcterms:modified xsi:type="dcterms:W3CDTF">2020-01-02T19:46:11Z</dcterms:modified>
</cp:coreProperties>
</file>